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84" r:id="rId4"/>
    <p:sldId id="257" r:id="rId6"/>
    <p:sldId id="260" r:id="rId7"/>
    <p:sldId id="261" r:id="rId8"/>
    <p:sldId id="336" r:id="rId9"/>
    <p:sldId id="351" r:id="rId10"/>
    <p:sldId id="338" r:id="rId11"/>
    <p:sldId id="339" r:id="rId12"/>
    <p:sldId id="272" r:id="rId13"/>
    <p:sldId id="340" r:id="rId14"/>
    <p:sldId id="347" r:id="rId15"/>
    <p:sldId id="348" r:id="rId16"/>
    <p:sldId id="350" r:id="rId17"/>
    <p:sldId id="349" r:id="rId18"/>
    <p:sldId id="277" r:id="rId19"/>
    <p:sldId id="281" r:id="rId20"/>
    <p:sldId id="282" r:id="rId21"/>
    <p:sldId id="283" r:id="rId22"/>
    <p:sldId id="310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user" initials="u" lastIdx="0" clrIdx="0"/>
  <p:cmAuthor id="3" name="dell" initials="d" lastIdx="0" clrIdx="2"/>
  <p:cmAuthor id="4" name="新课标第一网" initials="新" lastIdx="0" clrIdx="0"/>
  <p:cmAuthor id="5" name="kingsoft" initials="k" lastIdx="0" clrIdx="0"/>
  <p:cmAuthor id="6" name="TangFei" initials="T" lastIdx="0" clrIdx="5"/>
  <p:cmAuthor id="7" name="1206988966@qq.com" initials="1" lastIdx="0" clrIdx="2"/>
  <p:cmAuthor id="8" name="姜伟光" initials="姜" lastIdx="0" clrIdx="0"/>
  <p:cmAuthor id="9" name="dongyu" initials="d" lastIdx="0" clrIdx="8"/>
  <p:cmAuthor id="10" name="王子涵" initials="王" lastIdx="0" clrIdx="0"/>
  <p:cmAuthor id="11" name="MyPC" initials="M" lastIdx="0" clrIdx="11"/>
  <p:cmAuthor id="12" name="jinli" initials="j" lastIdx="0" clrIdx="0"/>
  <p:cmAuthor id="13" name="PC" initials="P" lastIdx="0" clrIdx="12"/>
  <p:cmAuthor id="15" name="李丽" initials="李" lastIdx="0" clrIdx="14"/>
  <p:cmAuthor id="16" name="Nicole Li  李倩" initials="N" lastIdx="0" clrIdx="0"/>
  <p:cmAuthor id="75" name="作者" initials="A" lastIdx="0" clrIdx="24"/>
  <p:cmAuthor id="18" name="222" initials="2" lastIdx="0" clrIdx="0"/>
  <p:cmAuthor id="76" name="1637354872@qq.com" initials="1" lastIdx="0" clrIdx="25"/>
  <p:cmAuthor id="20" name="hanying" initials="h" lastIdx="0" clrIdx="1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47" d="100"/>
          <a:sy n="147" d="100"/>
        </p:scale>
        <p:origin x="-510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43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zh-CN" altLang="en-US">
                <a:ea typeface="宋体" panose="02010600030101010101" pitchFamily="2" charset="-122"/>
              </a:rPr>
              <a:t> </a:t>
            </a:r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8391" y="4738688"/>
            <a:ext cx="2026444" cy="236935"/>
          </a:xfrm>
        </p:spPr>
        <p:txBody>
          <a:bodyPr lIns="68580" tIns="34290" rIns="68580" bIns="34290"/>
          <a:lstStyle/>
          <a:p>
            <a:pPr fontAlgn="auto"/>
            <a:fld id="{760FBDFE-C587-4B4C-A407-44438C67B59E}" type="datetimeFigureOut">
              <a:rPr lang="zh-CN" altLang="en-US" sz="6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291" y="4738688"/>
            <a:ext cx="2969419" cy="236935"/>
          </a:xfrm>
        </p:spPr>
        <p:txBody>
          <a:bodyPr lIns="68580" tIns="34290" rIns="68580" bIns="34290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57975" y="4738688"/>
            <a:ext cx="2025254" cy="236935"/>
          </a:xfrm>
        </p:spPr>
        <p:txBody>
          <a:bodyPr lIns="68580" tIns="34290" rIns="68580" bIns="34290"/>
          <a:lstStyle/>
          <a:p>
            <a:pPr fontAlgn="auto"/>
            <a:fld id="{49AE70B2-8BF9-45C0-BB95-33D1B9D3A854}" type="slidenum">
              <a:rPr lang="zh-CN" altLang="en-US" sz="6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446" y="92393"/>
            <a:ext cx="1356836" cy="54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97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75060" y="238731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39579" y="1001115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338029" y="105958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image" Target="../media/image5.jpeg"/><Relationship Id="rId7" Type="http://schemas.openxmlformats.org/officeDocument/2006/relationships/tags" Target="../tags/tag39.xml"/><Relationship Id="rId6" Type="http://schemas.openxmlformats.org/officeDocument/2006/relationships/image" Target="../media/image4.jpeg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7.jpeg"/><Relationship Id="rId11" Type="http://schemas.openxmlformats.org/officeDocument/2006/relationships/tags" Target="../tags/tag41.xml"/><Relationship Id="rId10" Type="http://schemas.openxmlformats.org/officeDocument/2006/relationships/image" Target="../media/image6.png"/><Relationship Id="rId1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microsoft.com/office/2007/relationships/media" Target="../media/media2.wmv"/><Relationship Id="rId4" Type="http://schemas.openxmlformats.org/officeDocument/2006/relationships/video" Target="../media/media2.wmv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image" Target="../media/image19.png"/><Relationship Id="rId5" Type="http://schemas.openxmlformats.org/officeDocument/2006/relationships/tags" Target="../tags/tag103.xml"/><Relationship Id="rId4" Type="http://schemas.openxmlformats.org/officeDocument/2006/relationships/image" Target="../media/image18.png"/><Relationship Id="rId3" Type="http://schemas.openxmlformats.org/officeDocument/2006/relationships/tags" Target="../tags/tag102.xml"/><Relationship Id="rId2" Type="http://schemas.openxmlformats.org/officeDocument/2006/relationships/image" Target="../media/image17.png"/><Relationship Id="rId1" Type="http://schemas.openxmlformats.org/officeDocument/2006/relationships/tags" Target="../tags/tag10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0.png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image" Target="../media/image21.png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108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24.xml"/><Relationship Id="rId8" Type="http://schemas.openxmlformats.org/officeDocument/2006/relationships/tags" Target="../tags/tag123.xml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2" Type="http://schemas.openxmlformats.org/officeDocument/2006/relationships/slideLayout" Target="../slideLayouts/slideLayout4.xml"/><Relationship Id="rId21" Type="http://schemas.openxmlformats.org/officeDocument/2006/relationships/tags" Target="../tags/tag136.xml"/><Relationship Id="rId20" Type="http://schemas.openxmlformats.org/officeDocument/2006/relationships/tags" Target="../tags/tag135.xml"/><Relationship Id="rId2" Type="http://schemas.openxmlformats.org/officeDocument/2006/relationships/tags" Target="../tags/tag117.xml"/><Relationship Id="rId19" Type="http://schemas.openxmlformats.org/officeDocument/2006/relationships/tags" Target="../tags/tag134.xml"/><Relationship Id="rId18" Type="http://schemas.openxmlformats.org/officeDocument/2006/relationships/tags" Target="../tags/tag133.xml"/><Relationship Id="rId17" Type="http://schemas.openxmlformats.org/officeDocument/2006/relationships/tags" Target="../tags/tag132.xml"/><Relationship Id="rId16" Type="http://schemas.openxmlformats.org/officeDocument/2006/relationships/tags" Target="../tags/tag131.xml"/><Relationship Id="rId15" Type="http://schemas.openxmlformats.org/officeDocument/2006/relationships/tags" Target="../tags/tag130.xml"/><Relationship Id="rId14" Type="http://schemas.openxmlformats.org/officeDocument/2006/relationships/tags" Target="../tags/tag129.xml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tags" Target="../tags/tag1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microsoft.com/office/2007/relationships/media" Target="../media/media1.wmv"/><Relationship Id="rId2" Type="http://schemas.openxmlformats.org/officeDocument/2006/relationships/video" Target="../media/media1.wmv"/><Relationship Id="rId1" Type="http://schemas.openxmlformats.org/officeDocument/2006/relationships/tags" Target="../tags/tag4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image" Target="../media/image10.png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image" Target="../media/image9.png"/><Relationship Id="rId1" Type="http://schemas.openxmlformats.org/officeDocument/2006/relationships/tags" Target="../tags/tag4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image" Target="../media/image7.jpeg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image" Target="../media/image7.jpeg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5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6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image" Target="../media/image13.png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image" Target="../media/image12.png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3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tags" Target="../tags/tag7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image" Target="../media/image14.png"/><Relationship Id="rId3" Type="http://schemas.openxmlformats.org/officeDocument/2006/relationships/oleObject" Target="../embeddings/oleObject1.bin"/><Relationship Id="rId2" Type="http://schemas.openxmlformats.org/officeDocument/2006/relationships/tags" Target="../tags/tag83.xml"/><Relationship Id="rId16" Type="http://schemas.openxmlformats.org/officeDocument/2006/relationships/notesSlide" Target="../notesSlides/notesSlide4.xml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tags" Target="../tags/tag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"/>
          <p:cNvSpPr/>
          <p:nvPr>
            <p:custDataLst>
              <p:tags r:id="rId1"/>
            </p:custDataLst>
          </p:nvPr>
        </p:nvSpPr>
        <p:spPr>
          <a:xfrm>
            <a:off x="719138" y="802005"/>
            <a:ext cx="7705725" cy="2103323"/>
          </a:xfrm>
          <a:prstGeom prst="roundRect">
            <a:avLst>
              <a:gd name="adj" fmla="val 7272"/>
            </a:avLst>
          </a:prstGeom>
          <a:solidFill>
            <a:srgbClr val="F0EFEF">
              <a:alpha val="80000"/>
            </a:srgbClr>
          </a:solidFill>
          <a:ln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文本框 9"/>
          <p:cNvSpPr txBox="1"/>
          <p:nvPr>
            <p:custDataLst>
              <p:tags r:id="rId2"/>
            </p:custDataLst>
          </p:nvPr>
        </p:nvSpPr>
        <p:spPr>
          <a:xfrm>
            <a:off x="857013" y="1659017"/>
            <a:ext cx="740211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2700" b="1" dirty="0">
                <a:latin typeface="+mn-ea"/>
              </a:rPr>
              <a:t>第</a:t>
            </a:r>
            <a:r>
              <a:rPr lang="en-US" altLang="zh-CN" sz="2700" b="1" dirty="0">
                <a:latin typeface="+mn-ea"/>
              </a:rPr>
              <a:t>16</a:t>
            </a:r>
            <a:r>
              <a:rPr lang="zh-CN" altLang="en-US" sz="2700" b="1" dirty="0">
                <a:latin typeface="+mn-ea"/>
              </a:rPr>
              <a:t>课    毛泽东开辟井冈山道路</a:t>
            </a:r>
            <a:endParaRPr lang="zh-CN" altLang="en-US" sz="2700" b="1" dirty="0">
              <a:latin typeface="+mn-ea"/>
            </a:endParaRPr>
          </a:p>
        </p:txBody>
      </p:sp>
      <p:sp>
        <p:nvSpPr>
          <p:cNvPr id="8" name="矩形: 圆角 11"/>
          <p:cNvSpPr/>
          <p:nvPr>
            <p:custDataLst>
              <p:tags r:id="rId3"/>
            </p:custDataLst>
          </p:nvPr>
        </p:nvSpPr>
        <p:spPr>
          <a:xfrm>
            <a:off x="1371600" y="1031132"/>
            <a:ext cx="6400800" cy="447472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第五单元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国共合作到国共对立</a:t>
            </a:r>
            <a:endParaRPr lang="zh-CN" alt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: 圆角 8"/>
          <p:cNvSpPr/>
          <p:nvPr>
            <p:custDataLst>
              <p:tags r:id="rId4"/>
            </p:custDataLst>
          </p:nvPr>
        </p:nvSpPr>
        <p:spPr>
          <a:xfrm>
            <a:off x="827485" y="927022"/>
            <a:ext cx="7489031" cy="1660536"/>
          </a:xfrm>
          <a:prstGeom prst="roundRect">
            <a:avLst>
              <a:gd name="adj" fmla="val 7272"/>
            </a:avLst>
          </a:prstGeom>
          <a:noFill/>
          <a:ln>
            <a:solidFill>
              <a:srgbClr val="A09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Picture 6" descr="https://gss3.bdstatic.com/7Po3dSag_xI4khGkpoWK1HF6hhy/baike/c0%3Dbaike80%2C5%2C5%2C80%2C26/sign=7df16a390ad162d991e36a4e70b6c289/cf1b9d16fdfaaf518c27a5428c5494eef11f7a02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print"/>
          <a:srcRect l="9589" t="1" b="18209"/>
          <a:stretch>
            <a:fillRect/>
          </a:stretch>
        </p:blipFill>
        <p:spPr bwMode="auto">
          <a:xfrm>
            <a:off x="2212272" y="3237585"/>
            <a:ext cx="1938338" cy="14839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pic>
        <p:nvPicPr>
          <p:cNvPr id="15" name="图片 14" descr="95e0dd61eca343a4a6be6f58c47e5cca_th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73589" y="3244985"/>
            <a:ext cx="2018824" cy="1397318"/>
          </a:xfrm>
          <a:prstGeom prst="rect">
            <a:avLst/>
          </a:prstGeom>
        </p:spPr>
      </p:pic>
      <p:pic>
        <p:nvPicPr>
          <p:cNvPr id="3" name="图片 2" descr="30 (1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859428" y="3257719"/>
            <a:ext cx="1825943" cy="1397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图片 24" descr="75e0d599c708423c86d1a13ebc3be70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50027" y="3214618"/>
            <a:ext cx="1639253" cy="14839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670607" y="844573"/>
            <a:ext cx="4761201" cy="438582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+mn-ea"/>
              </a:rPr>
              <a:t>为什么选择在井冈山建立根据地？</a:t>
            </a:r>
            <a:endParaRPr lang="zh-CN" altLang="en-US" sz="24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70559" y="1283155"/>
            <a:ext cx="4761249" cy="2258378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 lIns="68580" tIns="34290" rIns="68580" bIns="34290" rtlCol="0">
            <a:no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 smtClean="0">
                <a:solidFill>
                  <a:srgbClr val="0070C0"/>
                </a:solidFill>
                <a:latin typeface="+mn-ea"/>
                <a:cs typeface="华文楷体" panose="02010600040101010101" charset="-122"/>
              </a:rPr>
              <a:t>1.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cs typeface="华文楷体" panose="02010600040101010101" charset="-122"/>
              </a:rPr>
              <a:t>地理位置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华文楷体" panose="02010600040101010101" charset="-122"/>
              </a:rPr>
              <a:t>：易守难攻，地势险要。</a:t>
            </a:r>
            <a:endParaRPr lang="en-US" altLang="zh-CN" sz="2400" b="1" dirty="0">
              <a:solidFill>
                <a:srgbClr val="0070C0"/>
              </a:solidFill>
              <a:latin typeface="+mn-ea"/>
              <a:cs typeface="华文楷体" panose="02010600040101010101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b="1" dirty="0" smtClean="0">
                <a:solidFill>
                  <a:srgbClr val="0070C0"/>
                </a:solidFill>
                <a:latin typeface="+mn-ea"/>
                <a:cs typeface="华文楷体" panose="02010600040101010101" charset="-122"/>
              </a:rPr>
              <a:t>2.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cs typeface="华文楷体" panose="02010600040101010101" charset="-122"/>
              </a:rPr>
              <a:t>力量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华文楷体" panose="02010600040101010101" charset="-122"/>
              </a:rPr>
              <a:t>对比：地处湘赣边界，远离国民党统治中心。</a:t>
            </a:r>
            <a:endParaRPr lang="en-US" altLang="zh-CN" sz="2400" b="1" dirty="0">
              <a:solidFill>
                <a:srgbClr val="0070C0"/>
              </a:solidFill>
              <a:latin typeface="+mn-ea"/>
              <a:cs typeface="华文楷体" panose="02010600040101010101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b="1" dirty="0" smtClean="0">
                <a:solidFill>
                  <a:srgbClr val="0070C0"/>
                </a:solidFill>
                <a:latin typeface="+mn-ea"/>
                <a:cs typeface="华文楷体" panose="02010600040101010101" charset="-122"/>
              </a:rPr>
              <a:t>3.</a:t>
            </a:r>
            <a:r>
              <a:rPr lang="zh-CN" altLang="en-US" sz="2400" b="1" dirty="0" smtClean="0">
                <a:solidFill>
                  <a:srgbClr val="0070C0"/>
                </a:solidFill>
                <a:latin typeface="+mn-ea"/>
                <a:cs typeface="华文楷体" panose="02010600040101010101" charset="-122"/>
              </a:rPr>
              <a:t>物资</a:t>
            </a:r>
            <a:r>
              <a:rPr lang="zh-CN" altLang="en-US" sz="2400" b="1" dirty="0">
                <a:solidFill>
                  <a:srgbClr val="0070C0"/>
                </a:solidFill>
                <a:latin typeface="+mn-ea"/>
                <a:cs typeface="华文楷体" panose="02010600040101010101" charset="-122"/>
              </a:rPr>
              <a:t>补给：自给自足自然经济，物产丰富。</a:t>
            </a:r>
            <a:endParaRPr lang="zh-CN" altLang="en-US" sz="2400" b="1" dirty="0">
              <a:solidFill>
                <a:srgbClr val="0070C0"/>
              </a:solidFill>
              <a:latin typeface="+mn-ea"/>
              <a:cs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70559" y="3540394"/>
            <a:ext cx="4638419" cy="1134904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 lIns="68580" tIns="34290" rIns="68580" bIns="34290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70C0"/>
                </a:solidFill>
                <a:latin typeface="+mn-ea"/>
                <a:cs typeface="华文楷体" panose="02010600040101010101" charset="-122"/>
              </a:defRPr>
            </a:lvl1pPr>
          </a:lstStyle>
          <a:p>
            <a:r>
              <a:rPr lang="en-US" altLang="zh-CN" dirty="0"/>
              <a:t>4.</a:t>
            </a:r>
            <a:r>
              <a:rPr lang="zh-CN" altLang="en-US" dirty="0"/>
              <a:t>良好基础：革命组织基础和大革命时期积累的群众基础。</a:t>
            </a:r>
            <a:endParaRPr lang="zh-CN" altLang="en-US" dirty="0"/>
          </a:p>
        </p:txBody>
      </p:sp>
      <p:pic>
        <p:nvPicPr>
          <p:cNvPr id="2" name="media2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89008" y="1674346"/>
            <a:ext cx="2806931" cy="1867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>
            <p:custDataLst>
              <p:tags r:id="rId1"/>
            </p:custDataLst>
          </p:nvPr>
        </p:nvSpPr>
        <p:spPr>
          <a:xfrm>
            <a:off x="651868" y="1396578"/>
            <a:ext cx="5341144" cy="228524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72B38"/>
                </a:solidFill>
                <a:latin typeface="+mn-ea"/>
                <a:sym typeface="+mn-ea"/>
              </a:rPr>
              <a:t>     </a:t>
            </a:r>
            <a:endParaRPr lang="en-US" altLang="zh-CN" sz="2400" b="1" dirty="0" smtClean="0">
              <a:solidFill>
                <a:srgbClr val="072B38"/>
              </a:solidFill>
              <a:latin typeface="+mn-ea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72B38"/>
                </a:solidFill>
                <a:latin typeface="+mn-ea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072B38"/>
                </a:solidFill>
                <a:latin typeface="+mn-ea"/>
                <a:sym typeface="+mn-ea"/>
              </a:rPr>
              <a:t>   </a:t>
            </a:r>
            <a:r>
              <a:rPr lang="zh-CN" altLang="en-US" sz="2400" b="1" dirty="0" smtClean="0">
                <a:solidFill>
                  <a:schemeClr val="accent1"/>
                </a:solidFill>
                <a:latin typeface="+mn-ea"/>
                <a:sym typeface="+mn-ea"/>
              </a:rPr>
              <a:t>它</a:t>
            </a:r>
            <a:r>
              <a:rPr lang="zh-CN" altLang="en-US" sz="2400" b="1" dirty="0">
                <a:solidFill>
                  <a:schemeClr val="accent1"/>
                </a:solidFill>
                <a:latin typeface="+mn-ea"/>
                <a:sym typeface="+mn-ea"/>
              </a:rPr>
              <a:t>是指在中国共产党领导下，以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sym typeface="+mn-ea"/>
              </a:rPr>
              <a:t>武装斗争</a:t>
            </a:r>
            <a:r>
              <a:rPr lang="zh-CN" altLang="en-US" sz="2400" b="1" dirty="0">
                <a:solidFill>
                  <a:schemeClr val="accent1"/>
                </a:solidFill>
                <a:latin typeface="+mn-ea"/>
                <a:sym typeface="+mn-ea"/>
              </a:rPr>
              <a:t>为主要形式，以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sym typeface="+mn-ea"/>
              </a:rPr>
              <a:t>土地革命</a:t>
            </a:r>
            <a:r>
              <a:rPr lang="zh-CN" altLang="en-US" sz="2400" b="1" dirty="0">
                <a:solidFill>
                  <a:schemeClr val="accent1"/>
                </a:solidFill>
                <a:latin typeface="+mn-ea"/>
                <a:sym typeface="+mn-ea"/>
              </a:rPr>
              <a:t>为中心内容，以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sym typeface="+mn-ea"/>
              </a:rPr>
              <a:t>农村革命根据地</a:t>
            </a:r>
            <a:r>
              <a:rPr lang="zh-CN" altLang="en-US" sz="2400" b="1" dirty="0">
                <a:solidFill>
                  <a:schemeClr val="accent1"/>
                </a:solidFill>
                <a:latin typeface="+mn-ea"/>
                <a:sym typeface="+mn-ea"/>
              </a:rPr>
              <a:t>为战略阵地的三者密切结合。</a:t>
            </a:r>
            <a:endParaRPr lang="zh-CN" altLang="en-US" sz="2400" b="1" dirty="0">
              <a:solidFill>
                <a:schemeClr val="accent1"/>
              </a:solidFill>
              <a:latin typeface="+mn-ea"/>
              <a:sym typeface="+mn-ea"/>
            </a:endParaRPr>
          </a:p>
        </p:txBody>
      </p:sp>
      <p:sp>
        <p:nvSpPr>
          <p:cNvPr id="30" name="圆角矩形标注 29"/>
          <p:cNvSpPr/>
          <p:nvPr>
            <p:custDataLst>
              <p:tags r:id="rId2"/>
            </p:custDataLst>
          </p:nvPr>
        </p:nvSpPr>
        <p:spPr>
          <a:xfrm>
            <a:off x="612570" y="1424066"/>
            <a:ext cx="2366963" cy="423863"/>
          </a:xfrm>
          <a:prstGeom prst="wedgeRoundRectCallout">
            <a:avLst>
              <a:gd name="adj1" fmla="val -36009"/>
              <a:gd name="adj2" fmla="val 165493"/>
              <a:gd name="adj3" fmla="val 16667"/>
            </a:avLst>
          </a:prstGeom>
          <a:solidFill>
            <a:schemeClr val="bg1"/>
          </a:solidFill>
          <a:ln w="254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0000"/>
                </a:solidFill>
                <a:latin typeface="+mn-ea"/>
                <a:sym typeface="+mn-ea"/>
              </a:rPr>
              <a:t>游击战争</a:t>
            </a:r>
            <a:endParaRPr lang="zh-CN" altLang="en-US" sz="2400" b="1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31" name="圆角矩形标注 30"/>
          <p:cNvSpPr/>
          <p:nvPr>
            <p:custDataLst>
              <p:tags r:id="rId3"/>
            </p:custDataLst>
          </p:nvPr>
        </p:nvSpPr>
        <p:spPr>
          <a:xfrm>
            <a:off x="1118785" y="3834765"/>
            <a:ext cx="2842022" cy="490538"/>
          </a:xfrm>
          <a:prstGeom prst="wedgeRoundRectCallout">
            <a:avLst>
              <a:gd name="adj1" fmla="val 35190"/>
              <a:gd name="adj2" fmla="val -189670"/>
              <a:gd name="adj3" fmla="val 16667"/>
            </a:avLst>
          </a:prstGeom>
          <a:solidFill>
            <a:schemeClr val="bg1"/>
          </a:solidFill>
          <a:ln w="254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+mn-ea"/>
                <a:sym typeface="+mn-ea"/>
              </a:rPr>
              <a:t>根据地建设</a:t>
            </a:r>
            <a:endParaRPr lang="zh-CN" altLang="en-US" sz="2400" b="1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29" name="圆角矩形标注 28"/>
          <p:cNvSpPr/>
          <p:nvPr>
            <p:custDataLst>
              <p:tags r:id="rId4"/>
            </p:custDataLst>
          </p:nvPr>
        </p:nvSpPr>
        <p:spPr>
          <a:xfrm>
            <a:off x="4797189" y="3268383"/>
            <a:ext cx="2842022" cy="490538"/>
          </a:xfrm>
          <a:prstGeom prst="wedgeRoundRectCallout">
            <a:avLst>
              <a:gd name="adj1" fmla="val -35354"/>
              <a:gd name="adj2" fmla="val -163736"/>
              <a:gd name="adj3" fmla="val 16667"/>
            </a:avLst>
          </a:prstGeom>
          <a:solidFill>
            <a:schemeClr val="bg1"/>
          </a:solidFill>
          <a:ln w="254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+mn-ea"/>
                <a:sym typeface="+mn-ea"/>
              </a:rPr>
              <a:t>打土豪分田地</a:t>
            </a:r>
            <a:endParaRPr lang="zh-CN" altLang="en-US" sz="2400" b="1">
              <a:solidFill>
                <a:srgbClr val="FF0000"/>
              </a:solidFill>
              <a:latin typeface="+mn-ea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993012" y="1417957"/>
            <a:ext cx="2786989" cy="17848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25199" y="749039"/>
            <a:ext cx="3629194" cy="483870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700" b="1" dirty="0">
                <a:solidFill>
                  <a:prstClr val="black"/>
                </a:solidFill>
                <a:latin typeface="+mn-ea"/>
              </a:rPr>
              <a:t>什么是工农武装割据？</a:t>
            </a:r>
            <a:endParaRPr lang="zh-CN" altLang="en-US" sz="2700" b="1" dirty="0">
              <a:solidFill>
                <a:prstClr val="black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 animBg="1"/>
      <p:bldP spid="31" grpId="0" bldLvl="0" animBg="1"/>
      <p:bldP spid="29" grpId="0" bldLvl="0" animBg="1"/>
      <p:bldP spid="12" grpId="0" animBg="1"/>
      <p:bldP spid="1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77013" y="856767"/>
            <a:ext cx="2873624" cy="161861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19092" y="856767"/>
            <a:ext cx="2143125" cy="161861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914407" y="788669"/>
            <a:ext cx="2914915" cy="3906161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837009" y="2560020"/>
            <a:ext cx="1129189" cy="20440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时间：</a:t>
            </a:r>
            <a:endParaRPr lang="en-US" altLang="zh-CN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地点：</a:t>
            </a:r>
            <a:endParaRPr lang="en-US" altLang="zh-CN" sz="24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意义：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8"/>
            </p:custDataLst>
          </p:nvPr>
        </p:nvSpPr>
        <p:spPr>
          <a:xfrm>
            <a:off x="1645751" y="2573668"/>
            <a:ext cx="4461853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+mn-ea"/>
              </a:rPr>
              <a:t>1929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年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</a:rPr>
              <a:t>12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月</a:t>
            </a:r>
            <a:endParaRPr lang="en-US" altLang="zh-CN" sz="2400" b="1" dirty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福建上杭县古田</a:t>
            </a:r>
            <a:endParaRPr lang="en-US" altLang="zh-CN" sz="2400" b="1" dirty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确立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了思想建党、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政治建军的</a:t>
            </a:r>
            <a:endParaRPr lang="en-US" altLang="zh-CN" sz="2400" b="1" dirty="0" smtClean="0">
              <a:solidFill>
                <a:srgbClr val="C0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原则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。</a:t>
            </a:r>
            <a:endParaRPr lang="zh-CN" altLang="en-US" sz="24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"/>
          <p:cNvSpPr txBox="1"/>
          <p:nvPr>
            <p:custDataLst>
              <p:tags r:id="rId1"/>
            </p:custDataLst>
          </p:nvPr>
        </p:nvSpPr>
        <p:spPr>
          <a:xfrm>
            <a:off x="947977" y="1158678"/>
            <a:ext cx="7138321" cy="2863578"/>
          </a:xfrm>
          <a:prstGeom prst="rect">
            <a:avLst/>
          </a:prstGeom>
          <a:noFill/>
        </p:spPr>
        <p:txBody>
          <a:bodyPr wrap="square" lIns="68580" tIns="34290" rIns="68580" bIns="3429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j-ea"/>
                <a:ea typeface="+mj-ea"/>
              </a:rPr>
              <a:t>    农村包围城市、武装夺取政权这一独特道路为什么能够引导中国革命走向胜利？一方面，就其可能性而言，中国社会和中国革命的特点，决定了在白色政权的包围中，</a:t>
            </a:r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红色政权的“星星之火”能够长期存在并得到发展，终成“燎原”之势。</a:t>
            </a:r>
            <a:endParaRPr lang="zh-CN" altLang="en-US" sz="24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47192" y="3244727"/>
            <a:ext cx="1085966" cy="14087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2303" y="789377"/>
            <a:ext cx="3606723" cy="224922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089045" y="835361"/>
          <a:ext cx="4735684" cy="2194973"/>
        </p:xfrm>
        <a:graphic>
          <a:graphicData uri="http://schemas.openxmlformats.org/drawingml/2006/table">
            <a:tbl>
              <a:tblPr firstRow="1" bandRow="1">
                <a:effectLst/>
                <a:tableStyleId>{5940675A-B579-460E-94D1-54222C63F5DA}</a:tableStyleId>
              </a:tblPr>
              <a:tblGrid>
                <a:gridCol w="1139945"/>
                <a:gridCol w="1577096"/>
                <a:gridCol w="1009322"/>
                <a:gridCol w="1009321"/>
              </a:tblGrid>
              <a:tr h="45005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时间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 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地点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8163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政府名称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</a:tr>
              <a:tr h="58163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主席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cPr/>
                </a:tc>
              </a:tr>
              <a:tr h="58163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政权性质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5408719" y="886362"/>
            <a:ext cx="1202723" cy="3770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+mj-ea"/>
                <a:ea typeface="+mj-ea"/>
              </a:rPr>
              <a:t>1931</a:t>
            </a:r>
            <a:r>
              <a:rPr lang="zh-CN" altLang="en-US" sz="2000" b="1" dirty="0">
                <a:solidFill>
                  <a:srgbClr val="C00000"/>
                </a:solidFill>
                <a:latin typeface="+mj-ea"/>
                <a:ea typeface="+mj-ea"/>
              </a:rPr>
              <a:t>年冬</a:t>
            </a:r>
            <a:endParaRPr lang="zh-CN" altLang="en-US" sz="20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7726495" y="892118"/>
            <a:ext cx="1199141" cy="3770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+mj-ea"/>
                <a:ea typeface="+mj-ea"/>
              </a:rPr>
              <a:t>江西瑞金</a:t>
            </a:r>
            <a:endParaRPr lang="zh-CN" altLang="en-US" sz="20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5172501" y="1405686"/>
            <a:ext cx="3828197" cy="3770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+mj-ea"/>
                <a:ea typeface="+mj-ea"/>
              </a:rPr>
              <a:t>中华苏维埃共和国临时中央政府</a:t>
            </a:r>
            <a:endParaRPr lang="zh-CN" altLang="en-US" sz="20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424262" y="2008846"/>
            <a:ext cx="1324673" cy="3770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+mj-ea"/>
                <a:ea typeface="+mj-ea"/>
              </a:rPr>
              <a:t>毛泽东</a:t>
            </a:r>
            <a:endParaRPr lang="zh-CN" altLang="en-US" sz="20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5378433" y="2585547"/>
            <a:ext cx="3416329" cy="3770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+mj-ea"/>
                <a:ea typeface="+mj-ea"/>
              </a:rPr>
              <a:t>工农民主专政的苏维埃政权</a:t>
            </a:r>
            <a:endParaRPr lang="zh-CN" altLang="en-US" sz="20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1" name="文本框 19"/>
          <p:cNvSpPr txBox="1"/>
          <p:nvPr>
            <p:custDataLst>
              <p:tags r:id="rId9"/>
            </p:custDataLst>
          </p:nvPr>
        </p:nvSpPr>
        <p:spPr>
          <a:xfrm>
            <a:off x="362303" y="3108845"/>
            <a:ext cx="8445924" cy="173021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800" b="1" dirty="0">
                <a:solidFill>
                  <a:prstClr val="black"/>
                </a:solidFill>
                <a:latin typeface="+mj-ea"/>
                <a:ea typeface="+mj-ea"/>
              </a:rPr>
              <a:t>       1931</a:t>
            </a:r>
            <a:r>
              <a:rPr lang="zh-CN" altLang="en-US" sz="1800" b="1" dirty="0">
                <a:solidFill>
                  <a:prstClr val="black"/>
                </a:solidFill>
                <a:latin typeface="+mj-ea"/>
                <a:ea typeface="+mj-ea"/>
              </a:rPr>
              <a:t>年</a:t>
            </a:r>
            <a:r>
              <a:rPr lang="en-US" altLang="zh-CN" sz="1800" b="1" dirty="0">
                <a:solidFill>
                  <a:prstClr val="black"/>
                </a:solidFill>
                <a:latin typeface="+mj-ea"/>
                <a:ea typeface="+mj-ea"/>
              </a:rPr>
              <a:t>11</a:t>
            </a:r>
            <a:r>
              <a:rPr lang="zh-CN" altLang="en-US" sz="1800" b="1" dirty="0">
                <a:solidFill>
                  <a:prstClr val="black"/>
                </a:solidFill>
                <a:latin typeface="+mj-ea"/>
                <a:ea typeface="+mj-ea"/>
              </a:rPr>
              <a:t>月，中华苏维埃第一次全国代表大会通过的</a:t>
            </a:r>
            <a:r>
              <a:rPr lang="en-US" altLang="zh-CN" sz="1800" b="1" dirty="0">
                <a:solidFill>
                  <a:prstClr val="black"/>
                </a:solidFill>
                <a:latin typeface="+mj-ea"/>
                <a:ea typeface="+mj-ea"/>
              </a:rPr>
              <a:t>《</a:t>
            </a:r>
            <a:r>
              <a:rPr lang="zh-CN" altLang="en-US" sz="1800" b="1" dirty="0">
                <a:solidFill>
                  <a:prstClr val="black"/>
                </a:solidFill>
                <a:latin typeface="+mj-ea"/>
                <a:ea typeface="+mj-ea"/>
              </a:rPr>
              <a:t>中华苏维埃共和国宪法大纲</a:t>
            </a:r>
            <a:r>
              <a:rPr lang="en-US" altLang="zh-CN" sz="1800" b="1" dirty="0">
                <a:solidFill>
                  <a:prstClr val="black"/>
                </a:solidFill>
                <a:latin typeface="+mj-ea"/>
                <a:ea typeface="+mj-ea"/>
              </a:rPr>
              <a:t>》</a:t>
            </a:r>
            <a:r>
              <a:rPr lang="zh-CN" altLang="en-US" sz="1800" b="1" dirty="0">
                <a:solidFill>
                  <a:prstClr val="black"/>
                </a:solidFill>
                <a:latin typeface="+mj-ea"/>
                <a:ea typeface="+mj-ea"/>
              </a:rPr>
              <a:t>明确规定：“</a:t>
            </a:r>
            <a:r>
              <a:rPr lang="zh-CN" altLang="en-US" sz="1800" b="1" dirty="0">
                <a:solidFill>
                  <a:srgbClr val="C00000"/>
                </a:solidFill>
                <a:latin typeface="+mj-ea"/>
                <a:ea typeface="+mj-ea"/>
              </a:rPr>
              <a:t>中华苏维埃政权所建设的是工人和农民的民主专政的国家。在苏维埃政权下，所有的工人、农民、红军兵士及一切劳苦民众都有权选派代表掌握政权的管理。</a:t>
            </a:r>
            <a:r>
              <a:rPr lang="zh-CN" altLang="en-US" sz="1800" b="1" dirty="0">
                <a:solidFill>
                  <a:prstClr val="black"/>
                </a:solidFill>
                <a:latin typeface="+mj-ea"/>
                <a:ea typeface="+mj-ea"/>
              </a:rPr>
              <a:t>只有军阀、官僚、地主、豪绅、资本家富农、僧侣及一切剥削人的人和反革命分子，是没有选派代表参加政权和政治上自由的权利的。</a:t>
            </a:r>
            <a:endParaRPr lang="zh-CN" altLang="en-US" sz="1800" b="1" dirty="0">
              <a:solidFill>
                <a:prstClr val="black"/>
              </a:solidFill>
              <a:latin typeface="+mj-ea"/>
              <a:ea typeface="+mj-ea"/>
            </a:endParaRPr>
          </a:p>
          <a:p>
            <a:pPr algn="r"/>
            <a:r>
              <a:rPr lang="en-US" altLang="zh-CN" sz="1800" b="1" dirty="0">
                <a:solidFill>
                  <a:prstClr val="black"/>
                </a:solidFill>
                <a:latin typeface="+mj-ea"/>
                <a:ea typeface="+mj-ea"/>
              </a:rPr>
              <a:t>——</a:t>
            </a:r>
            <a:r>
              <a:rPr lang="zh-CN" altLang="en-US" sz="1800" b="1" dirty="0">
                <a:solidFill>
                  <a:prstClr val="black"/>
                </a:solidFill>
                <a:latin typeface="+mj-ea"/>
                <a:ea typeface="+mj-ea"/>
              </a:rPr>
              <a:t>摘编自余伯沆、何友良</a:t>
            </a:r>
            <a:r>
              <a:rPr lang="en-US" altLang="zh-CN" sz="1800" b="1" dirty="0">
                <a:solidFill>
                  <a:prstClr val="black"/>
                </a:solidFill>
                <a:latin typeface="+mj-ea"/>
                <a:ea typeface="+mj-ea"/>
              </a:rPr>
              <a:t>《</a:t>
            </a:r>
            <a:r>
              <a:rPr lang="zh-CN" altLang="en-US" sz="1800" b="1" dirty="0">
                <a:solidFill>
                  <a:prstClr val="black"/>
                </a:solidFill>
                <a:latin typeface="+mj-ea"/>
                <a:ea typeface="+mj-ea"/>
              </a:rPr>
              <a:t>中国苏区史</a:t>
            </a:r>
            <a:r>
              <a:rPr lang="en-US" altLang="zh-CN" sz="1800" b="1" dirty="0">
                <a:solidFill>
                  <a:prstClr val="black"/>
                </a:solidFill>
                <a:latin typeface="+mj-ea"/>
                <a:ea typeface="+mj-ea"/>
              </a:rPr>
              <a:t>》</a:t>
            </a:r>
            <a:r>
              <a:rPr lang="zh-CN" altLang="en-US" sz="1800" b="1" dirty="0">
                <a:solidFill>
                  <a:prstClr val="black"/>
                </a:solidFill>
                <a:latin typeface="+mj-ea"/>
                <a:ea typeface="+mj-ea"/>
              </a:rPr>
              <a:t>等</a:t>
            </a:r>
            <a:endParaRPr lang="zh-CN" altLang="en-US" sz="1800" b="1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9" grpId="0"/>
      <p:bldP spid="21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2"/>
          <p:cNvSpPr txBox="1"/>
          <p:nvPr>
            <p:custDataLst>
              <p:tags r:id="rId1"/>
            </p:custDataLst>
          </p:nvPr>
        </p:nvSpPr>
        <p:spPr>
          <a:xfrm>
            <a:off x="728269" y="1056415"/>
            <a:ext cx="446276" cy="3232124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微软雅黑" panose="020B0503020204020204" charset="-122"/>
                <a:sym typeface="+mn-ea"/>
              </a:rPr>
              <a:t>毛泽东开辟井冈山道路</a:t>
            </a:r>
            <a:endParaRPr lang="zh-CN" altLang="en-US" sz="2000" b="1" dirty="0">
              <a:latin typeface="+mn-ea"/>
            </a:endParaRPr>
          </a:p>
        </p:txBody>
      </p:sp>
      <p:sp>
        <p:nvSpPr>
          <p:cNvPr id="20" name="左大括号 19"/>
          <p:cNvSpPr/>
          <p:nvPr>
            <p:custDataLst>
              <p:tags r:id="rId2"/>
            </p:custDataLst>
          </p:nvPr>
        </p:nvSpPr>
        <p:spPr>
          <a:xfrm>
            <a:off x="1296829" y="1533049"/>
            <a:ext cx="282893" cy="2295103"/>
          </a:xfrm>
          <a:prstGeom prst="leftBrace">
            <a:avLst>
              <a:gd name="adj1" fmla="val 32628"/>
              <a:gd name="adj2" fmla="val 50325"/>
            </a:avLst>
          </a:prstGeom>
          <a:ln w="19050" cmpd="sng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latin typeface="+mn-ea"/>
            </a:endParaRPr>
          </a:p>
        </p:txBody>
      </p:sp>
      <p:sp>
        <p:nvSpPr>
          <p:cNvPr id="27" name="文本框 5"/>
          <p:cNvSpPr txBox="1"/>
          <p:nvPr>
            <p:custDataLst>
              <p:tags r:id="rId3"/>
            </p:custDataLst>
          </p:nvPr>
        </p:nvSpPr>
        <p:spPr>
          <a:xfrm>
            <a:off x="1579722" y="1380314"/>
            <a:ext cx="1161812" cy="3770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latin typeface="+mn-ea"/>
                <a:cs typeface="黑体" panose="02010609060101010101" pitchFamily="49" charset="-122"/>
                <a:sym typeface="+mn-ea"/>
              </a:rPr>
              <a:t>武装反抗</a:t>
            </a:r>
            <a:endParaRPr lang="en-US" altLang="zh-CN" sz="2000" b="1" dirty="0">
              <a:latin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4"/>
            </p:custDataLst>
          </p:nvPr>
        </p:nvSpPr>
        <p:spPr>
          <a:xfrm>
            <a:off x="1652954" y="3512463"/>
            <a:ext cx="1160865" cy="4539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latin typeface="+mn-ea"/>
                <a:sym typeface="+mn-ea"/>
              </a:rPr>
              <a:t>转向农村</a:t>
            </a:r>
            <a:endParaRPr lang="zh-CN" altLang="en-US" sz="2000" b="1" dirty="0">
              <a:latin typeface="+mn-ea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4" name="左大括号 23"/>
          <p:cNvSpPr/>
          <p:nvPr>
            <p:custDataLst>
              <p:tags r:id="rId5"/>
            </p:custDataLst>
          </p:nvPr>
        </p:nvSpPr>
        <p:spPr>
          <a:xfrm>
            <a:off x="2870847" y="2869413"/>
            <a:ext cx="55234" cy="1752511"/>
          </a:xfrm>
          <a:prstGeom prst="leftBrace">
            <a:avLst>
              <a:gd name="adj1" fmla="val 24170"/>
              <a:gd name="adj2" fmla="val 50304"/>
            </a:avLst>
          </a:prstGeom>
          <a:ln w="19050" cmpd="sng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latin typeface="+mn-ea"/>
            </a:endParaRPr>
          </a:p>
        </p:txBody>
      </p:sp>
      <p:sp>
        <p:nvSpPr>
          <p:cNvPr id="21" name="左大括号 20"/>
          <p:cNvSpPr/>
          <p:nvPr>
            <p:custDataLst>
              <p:tags r:id="rId6"/>
            </p:custDataLst>
          </p:nvPr>
        </p:nvSpPr>
        <p:spPr>
          <a:xfrm>
            <a:off x="2815613" y="892255"/>
            <a:ext cx="110468" cy="1344215"/>
          </a:xfrm>
          <a:prstGeom prst="leftBrace">
            <a:avLst>
              <a:gd name="adj1" fmla="val 24170"/>
              <a:gd name="adj2" fmla="val 50304"/>
            </a:avLst>
          </a:prstGeom>
          <a:ln w="19050" cmpd="sng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>
              <a:latin typeface="+mn-ea"/>
            </a:endParaRPr>
          </a:p>
        </p:txBody>
      </p:sp>
      <p:sp>
        <p:nvSpPr>
          <p:cNvPr id="23" name="文本框 18"/>
          <p:cNvSpPr txBox="1"/>
          <p:nvPr>
            <p:custDataLst>
              <p:tags r:id="rId7"/>
            </p:custDataLst>
          </p:nvPr>
        </p:nvSpPr>
        <p:spPr>
          <a:xfrm>
            <a:off x="2922204" y="765157"/>
            <a:ext cx="5918597" cy="3770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zh-CN" sz="2000" b="1" dirty="0">
                <a:latin typeface="+mn-ea"/>
                <a:sym typeface="Wingdings" panose="05000000000000000000" pitchFamily="2" charset="2"/>
              </a:rPr>
              <a:t>南昌起义：</a:t>
            </a:r>
            <a:r>
              <a:rPr lang="en-US" sz="2000" b="1" dirty="0" err="1">
                <a:uFill>
                  <a:solidFill>
                    <a:srgbClr val="000000"/>
                  </a:solidFill>
                </a:uFill>
                <a:latin typeface="+mn-ea"/>
                <a:cs typeface="宋体" panose="02010600030101010101" pitchFamily="2" charset="-122"/>
                <a:sym typeface="+mn-ea"/>
              </a:rPr>
              <a:t>打响了武装反抗国民党</a:t>
            </a:r>
            <a:r>
              <a:rPr lang="en-US" sz="2000" b="1" dirty="0" err="1">
                <a:solidFill>
                  <a:srgbClr val="C00000"/>
                </a:solidFill>
                <a:uFill>
                  <a:solidFill>
                    <a:srgbClr val="000000"/>
                  </a:solidFill>
                </a:uFill>
                <a:latin typeface="+mn-ea"/>
                <a:cs typeface="宋体" panose="02010600030101010101" pitchFamily="2" charset="-122"/>
                <a:sym typeface="+mn-ea"/>
              </a:rPr>
              <a:t>反动</a:t>
            </a:r>
            <a:r>
              <a:rPr lang="zh-CN" altLang="en-US" sz="2000" b="1" dirty="0">
                <a:solidFill>
                  <a:srgbClr val="C00000"/>
                </a:solidFill>
                <a:uFill>
                  <a:solidFill>
                    <a:srgbClr val="000000"/>
                  </a:solidFill>
                </a:uFill>
                <a:latin typeface="+mn-ea"/>
                <a:cs typeface="宋体" panose="02010600030101010101" pitchFamily="2" charset="-122"/>
                <a:sym typeface="+mn-ea"/>
              </a:rPr>
              <a:t>派</a:t>
            </a:r>
            <a:r>
              <a:rPr lang="en-US" sz="2000" b="1" dirty="0" err="1">
                <a:uFill>
                  <a:solidFill>
                    <a:srgbClr val="000000"/>
                  </a:solidFill>
                </a:uFill>
                <a:latin typeface="+mn-ea"/>
                <a:cs typeface="宋体" panose="02010600030101010101" pitchFamily="2" charset="-122"/>
                <a:sym typeface="+mn-ea"/>
              </a:rPr>
              <a:t>的第一枪</a:t>
            </a:r>
            <a:endParaRPr lang="zh-CN" altLang="en-US" sz="2000" b="1" dirty="0">
              <a:latin typeface="+mn-ea"/>
              <a:cs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25" name="文本框 3"/>
          <p:cNvSpPr txBox="1"/>
          <p:nvPr>
            <p:custDataLst>
              <p:tags r:id="rId8"/>
            </p:custDataLst>
          </p:nvPr>
        </p:nvSpPr>
        <p:spPr>
          <a:xfrm>
            <a:off x="2929454" y="1221959"/>
            <a:ext cx="5918597" cy="86946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000" b="1" dirty="0">
                <a:latin typeface="+mn-ea"/>
                <a:sym typeface="Wingdings" panose="05000000000000000000" pitchFamily="2" charset="2"/>
              </a:rPr>
              <a:t>八七会议：</a:t>
            </a:r>
            <a:r>
              <a:rPr lang="zh-CN" altLang="en-US" sz="2000" b="1" dirty="0">
                <a:latin typeface="+mn-ea"/>
                <a:cs typeface="黑体" panose="02010609060101010101" pitchFamily="49" charset="-122"/>
                <a:sym typeface="+mn-ea"/>
              </a:rPr>
              <a:t>确定</a:t>
            </a:r>
            <a:r>
              <a:rPr lang="en-US" sz="2000" b="1" dirty="0" err="1" smtClean="0">
                <a:latin typeface="+mn-ea"/>
                <a:cs typeface="黑体" panose="02010609060101010101" pitchFamily="49" charset="-122"/>
                <a:sym typeface="+mn-ea"/>
              </a:rPr>
              <a:t>了</a:t>
            </a:r>
            <a:r>
              <a:rPr lang="en-US" sz="2000" b="1" dirty="0" err="1" smtClean="0">
                <a:solidFill>
                  <a:srgbClr val="C00000"/>
                </a:solidFill>
                <a:latin typeface="+mn-ea"/>
                <a:cs typeface="黑体" panose="02010609060101010101" pitchFamily="49" charset="-122"/>
                <a:sym typeface="+mn-ea"/>
              </a:rPr>
              <a:t>土地革命</a:t>
            </a:r>
            <a:r>
              <a:rPr lang="en-US" sz="2000" b="1" dirty="0" err="1" smtClean="0">
                <a:latin typeface="+mn-ea"/>
                <a:cs typeface="黑体" panose="02010609060101010101" pitchFamily="49" charset="-122"/>
                <a:sym typeface="+mn-ea"/>
              </a:rPr>
              <a:t>和</a:t>
            </a:r>
            <a:r>
              <a:rPr lang="en-US" sz="2000" b="1" dirty="0" err="1" smtClean="0">
                <a:solidFill>
                  <a:srgbClr val="C00000"/>
                </a:solidFill>
                <a:latin typeface="+mn-ea"/>
                <a:cs typeface="黑体" panose="02010609060101010101" pitchFamily="49" charset="-122"/>
                <a:sym typeface="+mn-ea"/>
              </a:rPr>
              <a:t>武装反抗国民党</a:t>
            </a:r>
            <a:endParaRPr lang="en-US" sz="2000" b="1" dirty="0" smtClean="0">
              <a:solidFill>
                <a:srgbClr val="C00000"/>
              </a:solidFill>
              <a:latin typeface="+mn-ea"/>
              <a:cs typeface="黑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en-US" sz="2000" b="1" dirty="0">
                <a:solidFill>
                  <a:srgbClr val="C00000"/>
                </a:solidFill>
                <a:latin typeface="+mn-ea"/>
                <a:cs typeface="黑体" panose="02010609060101010101" pitchFamily="49" charset="-122"/>
                <a:sym typeface="+mn-ea"/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  <a:latin typeface="+mn-ea"/>
                <a:cs typeface="黑体" panose="02010609060101010101" pitchFamily="49" charset="-122"/>
                <a:sym typeface="+mn-ea"/>
              </a:rPr>
              <a:t>                  </a:t>
            </a:r>
            <a:r>
              <a:rPr lang="en-US" sz="2000" b="1" dirty="0" err="1" smtClean="0">
                <a:solidFill>
                  <a:srgbClr val="C00000"/>
                </a:solidFill>
                <a:latin typeface="+mn-ea"/>
                <a:cs typeface="黑体" panose="02010609060101010101" pitchFamily="49" charset="-122"/>
                <a:sym typeface="+mn-ea"/>
              </a:rPr>
              <a:t>反动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cs typeface="黑体" panose="02010609060101010101" pitchFamily="49" charset="-122"/>
                <a:sym typeface="+mn-ea"/>
              </a:rPr>
              <a:t>派</a:t>
            </a:r>
            <a:r>
              <a:rPr lang="en-US" sz="2000" b="1" dirty="0" err="1">
                <a:latin typeface="+mn-ea"/>
                <a:cs typeface="黑体" panose="02010609060101010101" pitchFamily="49" charset="-122"/>
                <a:sym typeface="+mn-ea"/>
              </a:rPr>
              <a:t>的总方针</a:t>
            </a:r>
            <a:endParaRPr lang="en-US" altLang="en-US" sz="2000" b="1" dirty="0">
              <a:latin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6" name="文本框 21"/>
          <p:cNvSpPr txBox="1"/>
          <p:nvPr>
            <p:custDataLst>
              <p:tags r:id="rId9"/>
            </p:custDataLst>
          </p:nvPr>
        </p:nvSpPr>
        <p:spPr>
          <a:xfrm>
            <a:off x="2983230" y="2047957"/>
            <a:ext cx="5917406" cy="3770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+mn-ea"/>
                <a:cs typeface="黑体" panose="02010609060101010101" pitchFamily="49" charset="-122"/>
                <a:sym typeface="Wingdings" panose="05000000000000000000" pitchFamily="2" charset="2"/>
              </a:rPr>
              <a:t>秋收起义：进军农村</a:t>
            </a:r>
            <a:endParaRPr lang="zh-CN" altLang="en-US" sz="2000" b="1" dirty="0">
              <a:latin typeface="+mn-ea"/>
              <a:cs typeface="黑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29" name="组合 28"/>
          <p:cNvGrpSpPr/>
          <p:nvPr>
            <p:custDataLst>
              <p:tags r:id="rId10"/>
            </p:custDataLst>
          </p:nvPr>
        </p:nvGrpSpPr>
        <p:grpSpPr>
          <a:xfrm>
            <a:off x="2983251" y="2636646"/>
            <a:ext cx="875150" cy="707785"/>
            <a:chOff x="4889" y="5398"/>
            <a:chExt cx="1838" cy="1487"/>
          </a:xfrm>
        </p:grpSpPr>
        <p:sp>
          <p:nvSpPr>
            <p:cNvPr id="33" name="文本框 32"/>
            <p:cNvSpPr txBox="1"/>
            <p:nvPr>
              <p:custDataLst>
                <p:tags r:id="rId11"/>
              </p:custDataLst>
            </p:nvPr>
          </p:nvSpPr>
          <p:spPr>
            <a:xfrm>
              <a:off x="4889" y="5398"/>
              <a:ext cx="1666" cy="14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lang="zh-CN" altLang="en-US" sz="2000" b="1" dirty="0" smtClean="0">
                  <a:latin typeface="+mn-ea"/>
                  <a:sym typeface="Wingdings" panose="05000000000000000000" pitchFamily="2" charset="2"/>
                </a:rPr>
                <a:t>武装</a:t>
              </a:r>
              <a:endParaRPr lang="en-US" altLang="zh-CN" sz="2000" b="1" dirty="0" smtClean="0">
                <a:latin typeface="+mn-ea"/>
                <a:sym typeface="Wingdings" panose="05000000000000000000" pitchFamily="2" charset="2"/>
              </a:endParaRPr>
            </a:p>
            <a:p>
              <a:pPr>
                <a:defRPr/>
              </a:pPr>
              <a:r>
                <a:rPr lang="zh-CN" altLang="en-US" sz="2000" b="1" dirty="0" smtClean="0">
                  <a:latin typeface="+mn-ea"/>
                  <a:sym typeface="Wingdings" panose="05000000000000000000" pitchFamily="2" charset="2"/>
                </a:rPr>
                <a:t>力量</a:t>
              </a:r>
              <a:endParaRPr lang="zh-CN" altLang="en-US" sz="2000" b="1" dirty="0">
                <a:latin typeface="+mn-ea"/>
                <a:cs typeface="黑体" panose="02010609060101010101" pitchFamily="49" charset="-122"/>
                <a:sym typeface="Wingdings" panose="05000000000000000000" pitchFamily="2" charset="2"/>
              </a:endParaRPr>
            </a:p>
          </p:txBody>
        </p:sp>
        <p:sp>
          <p:nvSpPr>
            <p:cNvPr id="34" name="左大括号 33"/>
            <p:cNvSpPr/>
            <p:nvPr>
              <p:custDataLst>
                <p:tags r:id="rId12"/>
              </p:custDataLst>
            </p:nvPr>
          </p:nvSpPr>
          <p:spPr>
            <a:xfrm>
              <a:off x="6562" y="5714"/>
              <a:ext cx="165" cy="888"/>
            </a:xfrm>
            <a:prstGeom prst="leftBrace">
              <a:avLst>
                <a:gd name="adj1" fmla="val 24170"/>
                <a:gd name="adj2" fmla="val 50304"/>
              </a:avLst>
            </a:prstGeom>
            <a:ln w="19050" cmpd="sng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000" b="1">
                <a:latin typeface="+mn-ea"/>
              </a:endParaRPr>
            </a:p>
          </p:txBody>
        </p:sp>
      </p:grpSp>
      <p:sp>
        <p:nvSpPr>
          <p:cNvPr id="45" name="文本框 20"/>
          <p:cNvSpPr txBox="1"/>
          <p:nvPr>
            <p:custDataLst>
              <p:tags r:id="rId13"/>
            </p:custDataLst>
          </p:nvPr>
        </p:nvSpPr>
        <p:spPr>
          <a:xfrm>
            <a:off x="3819119" y="2563065"/>
            <a:ext cx="5028932" cy="3770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+mn-ea"/>
                <a:cs typeface="黑体" panose="02010609060101010101" pitchFamily="49" charset="-122"/>
                <a:sym typeface="+mn-ea"/>
              </a:rPr>
              <a:t>三湾改编：从组织上确立了党对军队的领导</a:t>
            </a:r>
            <a:endParaRPr lang="zh-CN" altLang="en-US" sz="2000" b="1" dirty="0">
              <a:solidFill>
                <a:srgbClr val="C00000"/>
              </a:solidFill>
              <a:latin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6" name="文本框 23"/>
          <p:cNvSpPr txBox="1"/>
          <p:nvPr>
            <p:custDataLst>
              <p:tags r:id="rId14"/>
            </p:custDataLst>
          </p:nvPr>
        </p:nvSpPr>
        <p:spPr>
          <a:xfrm>
            <a:off x="3887445" y="2963294"/>
            <a:ext cx="4892279" cy="3770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2060"/>
                </a:solidFill>
                <a:latin typeface="+mn-ea"/>
                <a:cs typeface="黑体" panose="02010609060101010101" pitchFamily="49" charset="-122"/>
                <a:sym typeface="+mn-ea"/>
              </a:rPr>
              <a:t>井冈山会师：壮大了革命队伍</a:t>
            </a:r>
            <a:endParaRPr lang="zh-CN" altLang="en-US" sz="2000" b="1" dirty="0">
              <a:solidFill>
                <a:srgbClr val="002060"/>
              </a:solidFill>
              <a:latin typeface="+mn-ea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35" name="组合 34"/>
          <p:cNvGrpSpPr/>
          <p:nvPr>
            <p:custDataLst>
              <p:tags r:id="rId15"/>
            </p:custDataLst>
          </p:nvPr>
        </p:nvGrpSpPr>
        <p:grpSpPr>
          <a:xfrm>
            <a:off x="2813820" y="3405649"/>
            <a:ext cx="1125303" cy="947835"/>
            <a:chOff x="4709" y="7093"/>
            <a:chExt cx="2361" cy="1991"/>
          </a:xfrm>
        </p:grpSpPr>
        <p:sp>
          <p:nvSpPr>
            <p:cNvPr id="37" name="文本框 13"/>
            <p:cNvSpPr txBox="1"/>
            <p:nvPr>
              <p:custDataLst>
                <p:tags r:id="rId16"/>
              </p:custDataLst>
            </p:nvPr>
          </p:nvSpPr>
          <p:spPr>
            <a:xfrm>
              <a:off x="4709" y="7237"/>
              <a:ext cx="2361" cy="14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 smtClean="0">
                  <a:latin typeface="+mn-ea"/>
                  <a:cs typeface="黑体" panose="02010609060101010101" pitchFamily="49" charset="-122"/>
                  <a:sym typeface="Wingdings" panose="05000000000000000000" pitchFamily="2" charset="2"/>
                </a:rPr>
                <a:t>革命</a:t>
              </a:r>
              <a:endParaRPr lang="en-US" altLang="zh-CN" sz="2000" b="1" dirty="0" smtClean="0">
                <a:latin typeface="+mn-ea"/>
                <a:cs typeface="黑体" panose="02010609060101010101" pitchFamily="49" charset="-122"/>
                <a:sym typeface="Wingdings" panose="05000000000000000000" pitchFamily="2" charset="2"/>
              </a:endParaRPr>
            </a:p>
            <a:p>
              <a:pPr algn="ctr">
                <a:defRPr/>
              </a:pPr>
              <a:r>
                <a:rPr lang="zh-CN" altLang="en-US" sz="2000" b="1" dirty="0" smtClean="0">
                  <a:latin typeface="+mn-ea"/>
                  <a:cs typeface="黑体" panose="02010609060101010101" pitchFamily="49" charset="-122"/>
                  <a:sym typeface="Wingdings" panose="05000000000000000000" pitchFamily="2" charset="2"/>
                </a:rPr>
                <a:t>根据地</a:t>
              </a:r>
              <a:endParaRPr lang="zh-CN" altLang="en-US" sz="2000" b="1" dirty="0">
                <a:latin typeface="+mn-ea"/>
                <a:cs typeface="黑体" panose="02010609060101010101" pitchFamily="49" charset="-122"/>
                <a:sym typeface="Wingdings" panose="05000000000000000000" pitchFamily="2" charset="2"/>
              </a:endParaRPr>
            </a:p>
          </p:txBody>
        </p:sp>
        <p:sp>
          <p:nvSpPr>
            <p:cNvPr id="39" name="左大括号 38"/>
            <p:cNvSpPr/>
            <p:nvPr>
              <p:custDataLst>
                <p:tags r:id="rId17"/>
              </p:custDataLst>
            </p:nvPr>
          </p:nvSpPr>
          <p:spPr>
            <a:xfrm>
              <a:off x="6809" y="7093"/>
              <a:ext cx="213" cy="1991"/>
            </a:xfrm>
            <a:prstGeom prst="leftBrace">
              <a:avLst>
                <a:gd name="adj1" fmla="val 24170"/>
                <a:gd name="adj2" fmla="val 50304"/>
              </a:avLst>
            </a:prstGeom>
            <a:ln w="19050" cmpd="sng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000" b="1">
                <a:latin typeface="+mn-ea"/>
              </a:endParaRPr>
            </a:p>
          </p:txBody>
        </p:sp>
      </p:grpSp>
      <p:sp>
        <p:nvSpPr>
          <p:cNvPr id="47" name="文本框 24"/>
          <p:cNvSpPr txBox="1"/>
          <p:nvPr>
            <p:custDataLst>
              <p:tags r:id="rId18"/>
            </p:custDataLst>
          </p:nvPr>
        </p:nvSpPr>
        <p:spPr>
          <a:xfrm>
            <a:off x="3916020" y="3328302"/>
            <a:ext cx="4835129" cy="3770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+mn-ea"/>
                <a:cs typeface="黑体" panose="02010609060101010101" pitchFamily="49" charset="-122"/>
                <a:sym typeface="+mn-ea"/>
              </a:rPr>
              <a:t>井冈山：</a:t>
            </a:r>
            <a:r>
              <a:rPr lang="en-US" sz="2000" b="1" dirty="0" err="1">
                <a:solidFill>
                  <a:srgbClr val="C00000"/>
                </a:solidFill>
                <a:latin typeface="+mn-ea"/>
                <a:cs typeface="黑体" panose="02010609060101010101" pitchFamily="49" charset="-122"/>
                <a:sym typeface="+mn-ea"/>
              </a:rPr>
              <a:t>第一个农村革命根据地</a:t>
            </a:r>
            <a:endParaRPr lang="en-US" altLang="en-US" sz="2000" b="1" dirty="0">
              <a:solidFill>
                <a:srgbClr val="C00000"/>
              </a:solidFill>
              <a:latin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9" name="文本框 28"/>
          <p:cNvSpPr txBox="1"/>
          <p:nvPr>
            <p:custDataLst>
              <p:tags r:id="rId19"/>
            </p:custDataLst>
          </p:nvPr>
        </p:nvSpPr>
        <p:spPr>
          <a:xfrm>
            <a:off x="3891362" y="3739448"/>
            <a:ext cx="4787208" cy="346249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defRPr/>
            </a:pPr>
            <a:r>
              <a:rPr lang="en-US" sz="1800" b="1" dirty="0" err="1">
                <a:solidFill>
                  <a:schemeClr val="accent6">
                    <a:lumMod val="50000"/>
                  </a:schemeClr>
                </a:solidFill>
                <a:latin typeface="+mn-ea"/>
                <a:cs typeface="黑体" panose="02010609060101010101" pitchFamily="49" charset="-122"/>
                <a:sym typeface="+mn-ea"/>
              </a:rPr>
              <a:t>古田会议</a:t>
            </a:r>
            <a:r>
              <a:rPr lang="zh-CN" altLang="en-US" sz="1800" b="1" dirty="0">
                <a:solidFill>
                  <a:schemeClr val="accent6">
                    <a:lumMod val="50000"/>
                  </a:schemeClr>
                </a:solidFill>
                <a:latin typeface="+mn-ea"/>
                <a:cs typeface="黑体" panose="02010609060101010101" pitchFamily="49" charset="-122"/>
                <a:sym typeface="+mn-ea"/>
              </a:rPr>
              <a:t>：</a:t>
            </a:r>
            <a:r>
              <a:rPr lang="en-US" sz="1800" b="1" dirty="0" err="1">
                <a:solidFill>
                  <a:schemeClr val="accent6">
                    <a:lumMod val="50000"/>
                  </a:schemeClr>
                </a:solidFill>
                <a:latin typeface="+mn-ea"/>
                <a:cs typeface="黑体" panose="02010609060101010101" pitchFamily="49" charset="-122"/>
                <a:sym typeface="+mn-ea"/>
              </a:rPr>
              <a:t>确立了思想建党、政治建军的原则</a:t>
            </a:r>
            <a:endParaRPr lang="en-US" altLang="en-US" sz="1800" b="1" dirty="0">
              <a:solidFill>
                <a:schemeClr val="accent6">
                  <a:lumMod val="50000"/>
                </a:schemeClr>
              </a:solidFill>
              <a:latin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8" name="文本框 27"/>
          <p:cNvSpPr txBox="1"/>
          <p:nvPr>
            <p:custDataLst>
              <p:tags r:id="rId20"/>
            </p:custDataLst>
          </p:nvPr>
        </p:nvSpPr>
        <p:spPr>
          <a:xfrm>
            <a:off x="3945796" y="4100228"/>
            <a:ext cx="4824413" cy="3770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+mn-ea"/>
                <a:cs typeface="黑体" panose="02010609060101010101" pitchFamily="49" charset="-122"/>
                <a:sym typeface="+mn-ea"/>
              </a:rPr>
              <a:t>中央：最大的</a:t>
            </a:r>
            <a:r>
              <a:rPr lang="en-US" sz="2000" b="1" dirty="0" err="1">
                <a:solidFill>
                  <a:srgbClr val="0070C0"/>
                </a:solidFill>
                <a:latin typeface="+mn-ea"/>
                <a:cs typeface="黑体" panose="02010609060101010101" pitchFamily="49" charset="-122"/>
                <a:sym typeface="+mn-ea"/>
              </a:rPr>
              <a:t>革命根据地</a:t>
            </a:r>
            <a:endParaRPr lang="en-US" altLang="en-US" sz="2000" b="1" dirty="0">
              <a:solidFill>
                <a:srgbClr val="0070C0"/>
              </a:solidFill>
              <a:latin typeface="+mn-ea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8" name="文本框 17"/>
          <p:cNvSpPr txBox="1"/>
          <p:nvPr>
            <p:custDataLst>
              <p:tags r:id="rId21"/>
            </p:custDataLst>
          </p:nvPr>
        </p:nvSpPr>
        <p:spPr>
          <a:xfrm>
            <a:off x="2925842" y="4433411"/>
            <a:ext cx="6032183" cy="3770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+mn-ea"/>
                <a:sym typeface="Wingdings" panose="05000000000000000000" pitchFamily="2" charset="2"/>
              </a:rPr>
              <a:t>建立政权：</a:t>
            </a:r>
            <a:r>
              <a:rPr lang="zh-CN" altLang="en-US" sz="2000" b="1" dirty="0">
                <a:solidFill>
                  <a:srgbClr val="C00000"/>
                </a:solidFill>
                <a:latin typeface="+mn-ea"/>
                <a:cs typeface="方正粗黑宋简体" panose="02000000000000000000" charset="-122"/>
                <a:sym typeface="+mn-ea"/>
              </a:rPr>
              <a:t>中华苏维埃共和国临时中央政府</a:t>
            </a:r>
            <a:endParaRPr lang="zh-CN" altLang="en-US" sz="2000" b="1" dirty="0">
              <a:solidFill>
                <a:srgbClr val="C00000"/>
              </a:solidFill>
              <a:latin typeface="+mn-ea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45" grpId="0"/>
      <p:bldP spid="46" grpId="0"/>
      <p:bldP spid="47" grpId="0"/>
      <p:bldP spid="49" grpId="0"/>
      <p:bldP spid="48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30401" y="768712"/>
            <a:ext cx="8429353" cy="295003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1．【2022·河北沧州·八年级期末】“当时中共的领导人自愿放弃了军队的掌控权……面对反动派突如其来的绞杀惊慌失措，1927年，武装反抗国民党反动派的枪声响起了。”打响了这一枪的是（　　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A．南昌起义	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B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．秋收起义	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  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C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．古田会议	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D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．红军长征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553674" y="2152831"/>
            <a:ext cx="404813" cy="494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4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74557" y="793788"/>
            <a:ext cx="8257904" cy="33932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．【2022·河北石家庄·八年级期末】毛泽东相继写了《中国的红色政权为什么能够存在？》、《井冈山的斗争》《星星之火可以燎原》等文章。在理论上论证了中国的革命道路。“革命道路”是指（     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A．打倒列强，除军阀	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B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．农村包围城市，武装夺取政权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C．和平民主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建国      D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．社会主义革命道路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416380" y="2490406"/>
            <a:ext cx="875824" cy="731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4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31172" y="761888"/>
            <a:ext cx="8052918" cy="394723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defRPr>
            </a:lvl1pPr>
          </a:lstStyle>
          <a:p>
            <a:r>
              <a:rPr lang="en-US" dirty="0">
                <a:sym typeface="+mn-ea"/>
              </a:rPr>
              <a:t>3</a:t>
            </a:r>
            <a:r>
              <a:rPr lang="zh-CN" altLang="en-US" dirty="0">
                <a:sym typeface="+mn-ea"/>
              </a:rPr>
              <a:t>．秋收起义后，毛泽东决定放弃攻打中心城市长沙的计划，改向敌人统治力量薄弱的山区进军。1927年10月，毛泽东开始创建的第一个农村革命根据地是 （　　）</a:t>
            </a:r>
            <a:endParaRPr lang="zh-CN" altLang="en-US" dirty="0">
              <a:sym typeface="+mn-ea"/>
            </a:endParaRPr>
          </a:p>
          <a:p>
            <a:r>
              <a:rPr lang="en-US" altLang="zh-CN" dirty="0">
                <a:sym typeface="+mn-ea"/>
              </a:rPr>
              <a:t>  </a:t>
            </a:r>
            <a:r>
              <a:rPr lang="zh-CN" altLang="en-US" dirty="0">
                <a:sym typeface="+mn-ea"/>
              </a:rPr>
              <a:t>  A.井冈山革命根据地  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 </a:t>
            </a:r>
            <a:r>
              <a:rPr lang="en-US" altLang="zh-CN" dirty="0">
                <a:sym typeface="+mn-ea"/>
              </a:rPr>
              <a:t>   </a:t>
            </a:r>
            <a:r>
              <a:rPr lang="zh-CN" altLang="en-US" dirty="0">
                <a:sym typeface="+mn-ea"/>
              </a:rPr>
              <a:t>B.陕甘宁边区  </a:t>
            </a:r>
            <a:endParaRPr lang="zh-CN" altLang="en-US" dirty="0">
              <a:sym typeface="+mn-ea"/>
            </a:endParaRPr>
          </a:p>
          <a:p>
            <a:r>
              <a:rPr lang="en-US" altLang="zh-CN" dirty="0">
                <a:sym typeface="+mn-ea"/>
              </a:rPr>
              <a:t>    </a:t>
            </a:r>
            <a:r>
              <a:rPr lang="zh-CN" altLang="en-US" dirty="0">
                <a:sym typeface="+mn-ea"/>
              </a:rPr>
              <a:t>C.中央革命根据地 </a:t>
            </a:r>
            <a:endParaRPr lang="zh-CN" altLang="en-US" dirty="0">
              <a:sym typeface="+mn-ea"/>
            </a:endParaRPr>
          </a:p>
          <a:p>
            <a:r>
              <a:rPr lang="zh-CN" altLang="en-US" dirty="0">
                <a:sym typeface="+mn-ea"/>
              </a:rPr>
              <a:t>  </a:t>
            </a:r>
            <a:r>
              <a:rPr lang="en-US" altLang="zh-CN" dirty="0">
                <a:sym typeface="+mn-ea"/>
              </a:rPr>
              <a:t>  </a:t>
            </a:r>
            <a:r>
              <a:rPr lang="zh-CN" altLang="en-US" dirty="0">
                <a:sym typeface="+mn-ea"/>
              </a:rPr>
              <a:t>D.山东解放区</a:t>
            </a:r>
            <a:endParaRPr lang="zh-CN" altLang="en-US" dirty="0"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44656" y="1856438"/>
            <a:ext cx="882968" cy="731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4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00"/>
          <p:cNvSpPr txBox="1"/>
          <p:nvPr/>
        </p:nvSpPr>
        <p:spPr>
          <a:xfrm>
            <a:off x="1619672" y="1995686"/>
            <a:ext cx="5832688" cy="1872208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作业：完成课后探究题，并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标明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所考查知识点。</a:t>
            </a:r>
            <a:endParaRPr 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型作业：完成课时练习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591008" y="2122536"/>
            <a:ext cx="4086064" cy="1105376"/>
          </a:xfrm>
        </p:spPr>
        <p:txBody>
          <a:bodyPr lIns="68580" tIns="34290" rIns="68580" bIns="34290"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中国解放军建军节在哪一天？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为什么定在这一天？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media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7685" y="1159891"/>
            <a:ext cx="3340678" cy="30176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4502" y="849224"/>
            <a:ext cx="8502491" cy="34872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indent="-269875">
              <a:lnSpc>
                <a:spcPct val="130000"/>
              </a:lnSpc>
            </a:pPr>
            <a:r>
              <a:rPr lang="zh-CN" altLang="en-US" sz="2400" b="1" dirty="0"/>
              <a:t>1</a:t>
            </a:r>
            <a:r>
              <a:rPr lang="en-US" altLang="zh-CN" sz="2400" b="1" dirty="0"/>
              <a:t>.</a:t>
            </a:r>
            <a:r>
              <a:rPr lang="zh-CN" altLang="en-US" sz="2400" b="1" dirty="0">
                <a:sym typeface="+mn-ea"/>
              </a:rPr>
              <a:t>知道南昌起义、秋收起义、八七会议等基本史实。通过对比学习城市武装暴动的失败和井冈山革命根据地的建立，理解毛泽东创造性地提出符合中国国情的革命思想。</a:t>
            </a:r>
            <a:r>
              <a:rPr lang="zh-CN" altLang="en-US" sz="2400" b="1" dirty="0">
                <a:solidFill>
                  <a:srgbClr val="C00000"/>
                </a:solidFill>
              </a:rPr>
              <a:t>史料实证</a:t>
            </a:r>
            <a:endParaRPr lang="zh-CN" altLang="en-US" sz="2400" b="1" dirty="0">
              <a:solidFill>
                <a:srgbClr val="C00000"/>
              </a:solidFill>
            </a:endParaRPr>
          </a:p>
          <a:p>
            <a:pPr indent="-269875">
              <a:lnSpc>
                <a:spcPct val="130000"/>
              </a:lnSpc>
            </a:pPr>
            <a:r>
              <a:rPr lang="zh-CN" altLang="en-US" sz="2400" b="1" dirty="0"/>
              <a:t>2</a:t>
            </a:r>
            <a:r>
              <a:rPr lang="en-US" altLang="zh-CN" sz="2400" b="1" dirty="0"/>
              <a:t>.</a:t>
            </a:r>
            <a:r>
              <a:rPr lang="zh-CN" altLang="en-US" sz="2400" b="1" dirty="0">
                <a:sym typeface="+mn-ea"/>
              </a:rPr>
              <a:t>通过《1929- -1932 年农村革命根据地分布示意图》，感受革命的“星星之火，可以燎原”之势，理解中国共产党在革命斗争中创造了“工农武装割据”的局面</a:t>
            </a:r>
            <a:r>
              <a:rPr lang="zh-CN" altLang="en-US" sz="2400" b="1" dirty="0" smtClean="0">
                <a:sym typeface="+mn-ea"/>
              </a:rPr>
              <a:t>。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时空</a:t>
            </a:r>
            <a:r>
              <a:rPr lang="zh-CN" altLang="en-US" sz="2400" b="1" dirty="0">
                <a:solidFill>
                  <a:srgbClr val="C00000"/>
                </a:solidFill>
              </a:rPr>
              <a:t>观念</a:t>
            </a:r>
            <a:endParaRPr lang="zh-CN" altLang="en-US" sz="2400" b="1" dirty="0">
              <a:solidFill>
                <a:srgbClr val="C00000"/>
              </a:solidFill>
            </a:endParaRPr>
          </a:p>
          <a:p>
            <a:pPr indent="-269875">
              <a:lnSpc>
                <a:spcPct val="130000"/>
              </a:lnSpc>
            </a:pPr>
            <a:r>
              <a:rPr lang="en-US" altLang="zh-CN" sz="2400" b="1" dirty="0"/>
              <a:t>3.</a:t>
            </a:r>
            <a:r>
              <a:rPr lang="zh-CN" altLang="en-US" sz="2400" b="1" dirty="0">
                <a:sym typeface="+mn-ea"/>
              </a:rPr>
              <a:t>通过学习毛泽东开辟井冈山道路的过程，体会井冈山精神是老一辈无产阶级革命家给我们留下的宝贵财富。</a:t>
            </a:r>
            <a:r>
              <a:rPr lang="zh-CN" altLang="en-US" sz="2400" b="1" dirty="0">
                <a:solidFill>
                  <a:srgbClr val="C00000"/>
                </a:solidFill>
              </a:rPr>
              <a:t>家国情怀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1375" y="978316"/>
            <a:ext cx="8366050" cy="2557364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508741" y="987841"/>
            <a:ext cx="4805363" cy="2638425"/>
          </a:xfrm>
          <a:prstGeom prst="rect">
            <a:avLst/>
          </a:prstGeom>
          <a:noFill/>
        </p:spPr>
        <p:txBody>
          <a:bodyPr wrap="square" lIns="68580" tIns="34290" rIns="68580" bIns="3429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菩萨蛮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黄鹤楼 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毛泽东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茫茫九派流中国，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沉沉一线穿南北。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烟雨莽苍苍，龟蛇锁大江。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黄鹤知何去？剩有游人处。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把酒酹滔滔，心潮逐浪高！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872250" y="961404"/>
            <a:ext cx="3925175" cy="2574276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5172152" y="2235324"/>
            <a:ext cx="3514648" cy="1300356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作者自注：一九二七年，大革命失败的前夕，心情苍凉，一时不知如何是好，这是那年的春季。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341357" y="3555683"/>
            <a:ext cx="6627972" cy="1177245"/>
          </a:xfrm>
          <a:prstGeom prst="rect">
            <a:avLst/>
          </a:prstGeom>
          <a:solidFill>
            <a:schemeClr val="bg1">
              <a:alpha val="59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背景：从大革命失败的教训中，中国共产党那个开始认识到独立掌握革命武装力量的重要性。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381585" y="745479"/>
            <a:ext cx="3472225" cy="2617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2400" b="1" spc="-7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buFont typeface="Wingdings" panose="05000000000000000000" charset="0"/>
              <a:buChar char="Ø"/>
            </a:pPr>
            <a:endParaRPr lang="en-US" altLang="zh-CN" sz="2400" b="1" spc="-75" dirty="0" smtClean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pc="-75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时间：</a:t>
            </a:r>
            <a:endParaRPr lang="en-US" altLang="zh-CN" sz="2400" b="1" spc="-75" dirty="0" smtClean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pc="-75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地点</a:t>
            </a:r>
            <a:r>
              <a:rPr lang="zh-CN" altLang="en-US" sz="2400" b="1" spc="-75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：</a:t>
            </a:r>
            <a:endParaRPr lang="zh-CN" altLang="en-US" sz="24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400" b="1" spc="-75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领导</a:t>
            </a:r>
            <a:r>
              <a:rPr lang="zh-CN" altLang="en-US" sz="2400" b="1" spc="-75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：</a:t>
            </a:r>
            <a:endParaRPr lang="zh-CN" altLang="en-US" sz="24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1554148" y="2286004"/>
            <a:ext cx="1655444" cy="43858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00000"/>
              </a:lnSpc>
              <a:buFont typeface="Wingdings" panose="05000000000000000000" charset="0"/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江西南昌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1554148" y="2847416"/>
            <a:ext cx="3300652" cy="89678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  <a:buFont typeface="Wingdings" panose="05000000000000000000" charset="0"/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周恩来、贺龙、叶挺、朱德、刘伯承、陈毅等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97851" y="1746298"/>
            <a:ext cx="1999586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00000"/>
              </a:lnSpc>
              <a:buFont typeface="Wingdings" panose="05000000000000000000" charset="0"/>
            </a:pP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1927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年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8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月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日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三极拙楷简体" panose="000005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155628" y="839429"/>
            <a:ext cx="2053964" cy="5185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南昌起义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215802" y="1289209"/>
            <a:ext cx="3602920" cy="3130062"/>
            <a:chOff x="11137" y="624"/>
            <a:chExt cx="7390" cy="3690"/>
          </a:xfrm>
        </p:grpSpPr>
        <p:pic>
          <p:nvPicPr>
            <p:cNvPr id="25" name="图片 24" descr="75e0d599c708423c86d1a13ebc3be70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11137" y="624"/>
              <a:ext cx="7390" cy="3690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>
              <p:custDataLst>
                <p:tags r:id="rId7"/>
              </p:custDataLst>
            </p:nvPr>
          </p:nvSpPr>
          <p:spPr>
            <a:xfrm>
              <a:off x="11719" y="3252"/>
              <a:ext cx="6277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《南昌起义》（</a:t>
              </a: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绘画）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1" grpId="0"/>
      <p:bldP spid="21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>
            <p:custDataLst>
              <p:tags r:id="rId1"/>
            </p:custDataLst>
          </p:nvPr>
        </p:nvSpPr>
        <p:spPr>
          <a:xfrm>
            <a:off x="419045" y="1079044"/>
            <a:ext cx="3527129" cy="22483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24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400" b="1" spc="-75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经过：</a:t>
            </a:r>
            <a:endParaRPr lang="zh-CN" altLang="en-US" sz="24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>
              <a:lnSpc>
                <a:spcPct val="110000"/>
              </a:lnSpc>
            </a:pPr>
            <a:endParaRPr lang="en-US" altLang="zh-CN" sz="2400" b="1" spc="-75" dirty="0" smtClean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>
              <a:lnSpc>
                <a:spcPct val="110000"/>
              </a:lnSpc>
            </a:pPr>
            <a:endParaRPr lang="zh-CN" altLang="en-US" sz="24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10000"/>
              </a:lnSpc>
              <a:buFont typeface="Wingdings" panose="05000000000000000000" charset="0"/>
              <a:buChar char="Ø"/>
            </a:pPr>
            <a:r>
              <a:rPr lang="zh-CN" altLang="en-US" sz="2400" b="1" spc="-75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意义：</a:t>
            </a:r>
            <a:endParaRPr lang="zh-CN" altLang="en-US" sz="24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5" name="文本框 21"/>
          <p:cNvSpPr txBox="1"/>
          <p:nvPr>
            <p:custDataLst>
              <p:tags r:id="rId2"/>
            </p:custDataLst>
          </p:nvPr>
        </p:nvSpPr>
        <p:spPr>
          <a:xfrm>
            <a:off x="1576248" y="1614575"/>
            <a:ext cx="3526786" cy="11772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  <a:buFont typeface="Wingdings" panose="05000000000000000000" charset="0"/>
            </a:pP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南昌起义</a:t>
            </a:r>
            <a:r>
              <a:rPr lang="en-US" altLang="zh-CN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占领南昌</a:t>
            </a:r>
            <a:r>
              <a:rPr lang="en-US" altLang="zh-CN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主动撤离，南下广东</a:t>
            </a:r>
            <a:r>
              <a:rPr lang="en-US" altLang="zh-CN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途中所挫</a:t>
            </a:r>
            <a:r>
              <a:rPr lang="en-US" altLang="zh-CN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转战湘南，坚持斗争</a:t>
            </a:r>
            <a:endParaRPr lang="zh-CN" altLang="en-US" sz="2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三极拙楷简体" panose="00000500000000000000" charset="-122"/>
              <a:sym typeface="+mn-ea"/>
            </a:endParaRPr>
          </a:p>
        </p:txBody>
      </p:sp>
      <p:sp>
        <p:nvSpPr>
          <p:cNvPr id="6" name="文本框 28"/>
          <p:cNvSpPr txBox="1"/>
          <p:nvPr>
            <p:custDataLst>
              <p:tags r:id="rId3"/>
            </p:custDataLst>
          </p:nvPr>
        </p:nvSpPr>
        <p:spPr>
          <a:xfrm>
            <a:off x="1333497" y="2901994"/>
            <a:ext cx="4012289" cy="169431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 err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宋体 粗" panose="00000506000000000000" charset="-122"/>
                <a:sym typeface="+mn-ea"/>
              </a:rPr>
              <a:t>  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打响了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武装反抗国民党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反动派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第一枪，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标志着中国共产党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独立领导革命战争，创建人民军队和武装夺取政权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的开端。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  <a:cs typeface="三极拙楷简体" panose="00000500000000000000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15802" y="1289209"/>
            <a:ext cx="3602920" cy="3130062"/>
            <a:chOff x="11137" y="624"/>
            <a:chExt cx="7390" cy="3690"/>
          </a:xfrm>
        </p:grpSpPr>
        <p:pic>
          <p:nvPicPr>
            <p:cNvPr id="10" name="图片 9" descr="75e0d599c708423c86d1a13ebc3be70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1137" y="624"/>
              <a:ext cx="7390" cy="3690"/>
            </a:xfrm>
            <a:prstGeom prst="rect">
              <a:avLst/>
            </a:prstGeom>
          </p:spPr>
        </p:pic>
        <p:sp>
          <p:nvSpPr>
            <p:cNvPr id="11" name="文本框 25"/>
            <p:cNvSpPr txBox="1"/>
            <p:nvPr>
              <p:custDataLst>
                <p:tags r:id="rId6"/>
              </p:custDataLst>
            </p:nvPr>
          </p:nvSpPr>
          <p:spPr>
            <a:xfrm>
              <a:off x="11719" y="3252"/>
              <a:ext cx="6277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《南昌起义》（绘画）</a:t>
              </a:r>
              <a:endPara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文本框 2"/>
          <p:cNvSpPr txBox="1"/>
          <p:nvPr>
            <p:custDataLst>
              <p:tags r:id="rId7"/>
            </p:custDataLst>
          </p:nvPr>
        </p:nvSpPr>
        <p:spPr>
          <a:xfrm>
            <a:off x="779815" y="894112"/>
            <a:ext cx="4719735" cy="5185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南昌起义（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1927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年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8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月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日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标注 14"/>
          <p:cNvSpPr/>
          <p:nvPr>
            <p:custDataLst>
              <p:tags r:id="rId8"/>
            </p:custDataLst>
          </p:nvPr>
        </p:nvSpPr>
        <p:spPr>
          <a:xfrm>
            <a:off x="5029787" y="845987"/>
            <a:ext cx="1603026" cy="429905"/>
          </a:xfrm>
          <a:prstGeom prst="wedgeRectCallout">
            <a:avLst>
              <a:gd name="adj1" fmla="val -66568"/>
              <a:gd name="adj2" fmla="val 47848"/>
            </a:avLst>
          </a:prstGeom>
          <a:solidFill>
            <a:schemeClr val="accent1"/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八一建军节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标注 15"/>
          <p:cNvSpPr/>
          <p:nvPr>
            <p:custDataLst>
              <p:tags r:id="rId9"/>
            </p:custDataLst>
          </p:nvPr>
        </p:nvSpPr>
        <p:spPr>
          <a:xfrm>
            <a:off x="841230" y="1698230"/>
            <a:ext cx="2243740" cy="504968"/>
          </a:xfrm>
          <a:prstGeom prst="wedgeRectCallout">
            <a:avLst>
              <a:gd name="adj1" fmla="val -38091"/>
              <a:gd name="adj2" fmla="val -115088"/>
            </a:avLst>
          </a:prstGeom>
          <a:solidFill>
            <a:schemeClr val="accent1"/>
          </a:solidFill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军旗升起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来的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地方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15" grpId="0" animBg="1"/>
      <p:bldP spid="15" grpId="1" animBg="1"/>
      <p:bldP spid="16" grpId="0" animBg="1"/>
      <p:bldP spid="1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62" y="643414"/>
            <a:ext cx="3679984" cy="4403884"/>
          </a:xfrm>
          <a:prstGeom prst="rect">
            <a:avLst/>
          </a:prstGeom>
        </p:spPr>
      </p:pic>
      <p:sp>
        <p:nvSpPr>
          <p:cNvPr id="50" name="文本框 49"/>
          <p:cNvSpPr txBox="1"/>
          <p:nvPr>
            <p:custDataLst>
              <p:tags r:id="rId3"/>
            </p:custDataLst>
          </p:nvPr>
        </p:nvSpPr>
        <p:spPr>
          <a:xfrm>
            <a:off x="1023938" y="937736"/>
            <a:ext cx="245983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</a:rPr>
              <a:t>八七会议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4"/>
            </p:custDataLst>
          </p:nvPr>
        </p:nvSpPr>
        <p:spPr>
          <a:xfrm>
            <a:off x="517684" y="1273493"/>
            <a:ext cx="3472339" cy="13187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100" b="1" spc="-75"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  <a:endParaRPr lang="zh-CN" altLang="en-US" sz="2100" b="1" spc="-75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100" b="1" spc="-75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地点：</a:t>
            </a:r>
            <a:endParaRPr lang="zh-CN" altLang="en-US" sz="2100" b="1" spc="-75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100" b="1" spc="-75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内容：</a:t>
            </a:r>
            <a:endParaRPr lang="zh-CN" altLang="en-US" sz="2100" b="1" spc="-75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5"/>
            </p:custDataLst>
          </p:nvPr>
        </p:nvSpPr>
        <p:spPr>
          <a:xfrm>
            <a:off x="1521619" y="1329214"/>
            <a:ext cx="1999586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00000"/>
              </a:lnSpc>
              <a:buFont typeface="Wingdings" panose="05000000000000000000" charset="0"/>
            </a:pP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1927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年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8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月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7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日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53" name="文本框 52"/>
          <p:cNvSpPr txBox="1"/>
          <p:nvPr>
            <p:custDataLst>
              <p:tags r:id="rId6"/>
            </p:custDataLst>
          </p:nvPr>
        </p:nvSpPr>
        <p:spPr>
          <a:xfrm>
            <a:off x="1628299" y="1767796"/>
            <a:ext cx="1557338" cy="43858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武汉汉口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54" name="文本框 53"/>
          <p:cNvSpPr txBox="1"/>
          <p:nvPr>
            <p:custDataLst>
              <p:tags r:id="rId7"/>
            </p:custDataLst>
          </p:nvPr>
        </p:nvSpPr>
        <p:spPr>
          <a:xfrm>
            <a:off x="566024" y="2592229"/>
            <a:ext cx="3375660" cy="186685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  <a:buFont typeface="Wingdings" panose="05000000000000000000" charset="0"/>
            </a:pP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①确定了土地革命和武装反抗国民党反动统治总方针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20000"/>
              </a:lnSpc>
              <a:buFont typeface="Wingdings" panose="05000000000000000000" charset="0"/>
            </a:pP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②决定发动秋收起义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20000"/>
              </a:lnSpc>
              <a:buFont typeface="Wingdings" panose="05000000000000000000" charset="0"/>
            </a:pP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③毛泽东提出了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政权是由枪杆子中取得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的著名论断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55" name="Picture 6" descr="https://gss3.bdstatic.com/7Po3dSag_xI4khGkpoWK1HF6hhy/baike/c0%3Dbaike80%2C5%2C5%2C80%2C26/sign=7df16a390ad162d991e36a4e70b6c289/cf1b9d16fdfaaf518c27a5428c5494eef11f7a02.jp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print"/>
          <a:srcRect l="9589" t="1" b="18209"/>
          <a:stretch>
            <a:fillRect/>
          </a:stretch>
        </p:blipFill>
        <p:spPr bwMode="auto">
          <a:xfrm>
            <a:off x="4094798" y="978694"/>
            <a:ext cx="4506754" cy="3343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2" grpId="1"/>
      <p:bldP spid="53" grpId="0"/>
      <p:bldP spid="53" grpId="1"/>
      <p:bldP spid="54" grpId="0"/>
      <p:bldP spid="5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61" y="502641"/>
            <a:ext cx="3797617" cy="4544657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834390" y="932974"/>
            <a:ext cx="245983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</a:rPr>
              <a:t>秋收起义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517684" y="1272063"/>
            <a:ext cx="3472339" cy="34301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100" b="1" spc="-75" dirty="0"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  <a:endParaRPr lang="zh-CN" altLang="en-US" sz="2100" b="1" spc="-75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100" b="1" spc="-75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地点：</a:t>
            </a:r>
            <a:endParaRPr lang="zh-CN" altLang="en-US" sz="21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100" b="1" spc="-75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领导人：</a:t>
            </a:r>
            <a:endParaRPr lang="zh-CN" altLang="en-US" sz="21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100" b="1" spc="-75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经过</a:t>
            </a:r>
            <a:r>
              <a:rPr lang="zh-CN" altLang="en-US" sz="2100" b="1" spc="-75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：</a:t>
            </a:r>
            <a:endParaRPr lang="en-US" altLang="zh-CN" sz="2100" b="1" spc="-75" dirty="0" smtClean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endParaRPr lang="zh-CN" altLang="en-US" sz="21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endParaRPr lang="zh-CN" altLang="en-US" sz="21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endParaRPr lang="zh-CN" altLang="en-US" sz="21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Ø"/>
            </a:pPr>
            <a:r>
              <a:rPr lang="zh-CN" altLang="en-US" sz="2100" b="1" spc="-75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结果：</a:t>
            </a:r>
            <a:endParaRPr lang="zh-CN" altLang="en-US" sz="2100" b="1" spc="-75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15453" y="1344454"/>
            <a:ext cx="1303883" cy="37702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lnSpc>
                <a:spcPct val="100000"/>
              </a:lnSpc>
              <a:buFont typeface="Wingdings" panose="05000000000000000000" charset="0"/>
            </a:pP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1927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年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9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月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65446" y="1785938"/>
            <a:ext cx="1176338" cy="3770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湘赣边界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8807" y="2226469"/>
            <a:ext cx="1176338" cy="3770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毛泽东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79909" name="文本框 79908"/>
          <p:cNvSpPr txBox="1"/>
          <p:nvPr>
            <p:custDataLst>
              <p:tags r:id="rId5"/>
            </p:custDataLst>
          </p:nvPr>
        </p:nvSpPr>
        <p:spPr>
          <a:xfrm>
            <a:off x="835819" y="2853973"/>
            <a:ext cx="3375660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ClrTx/>
              <a:buSzTx/>
              <a:buFontTx/>
            </a:pP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秋收起义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文家市决策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三湾改编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三极拙楷简体" panose="00000500000000000000" charset="-122"/>
                <a:sym typeface="+mn-ea"/>
              </a:rPr>
              <a:t>井冈山革命根据地创建（第一个农村革命根据地）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三极拙楷简体" panose="000005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1501854" y="4257757"/>
            <a:ext cx="2862739" cy="37702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>
              <a:lnSpc>
                <a:spcPct val="100000"/>
              </a:lnSpc>
              <a:buClrTx/>
              <a:buSzTx/>
              <a:buFont typeface="Wingdings" panose="05000000000000000000" charset="0"/>
            </a:pP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起义失败，转向农村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7" name="图片 6" descr="第16课 南昌起义、秋收起义和井冈山会师示意图公众号：雯老师的历史番外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475797" y="798196"/>
            <a:ext cx="3419475" cy="3976211"/>
          </a:xfrm>
          <a:prstGeom prst="rect">
            <a:avLst/>
          </a:prstGeom>
        </p:spPr>
      </p:pic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5873116" y="802006"/>
            <a:ext cx="2957036" cy="14542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lvl="0" algn="ctr" eaLnBrk="0" fontAlgn="auto" hangingPunct="0">
              <a:lnSpc>
                <a:spcPct val="120000"/>
              </a:lnSpc>
              <a:defRPr/>
            </a:pPr>
            <a:r>
              <a:rPr lang="en-US" altLang="zh-CN" sz="18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 </a:t>
            </a:r>
            <a:r>
              <a:rPr lang="zh-CN" altLang="en-US" sz="2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文家市决策</a:t>
            </a:r>
            <a:endParaRPr lang="en-US" altLang="zh-CN" sz="2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  <a:p>
            <a:pPr lvl="0" algn="l" eaLnBrk="0" fontAlgn="auto" hangingPunct="0">
              <a:lnSpc>
                <a:spcPct val="120000"/>
              </a:lnSpc>
              <a:defRPr/>
            </a:pPr>
            <a:r>
              <a:rPr lang="zh-CN" altLang="en-US" sz="1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毛泽东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决定放弃攻打中心城市长沙的计划，改向敌人统治力量薄弱的</a:t>
            </a:r>
            <a:r>
              <a:rPr lang="zh-CN" altLang="en-US" sz="1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山区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进军。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0"/>
            </p:custDataLst>
          </p:nvPr>
        </p:nvSpPr>
        <p:spPr>
          <a:xfrm>
            <a:off x="5806918" y="2380245"/>
            <a:ext cx="3023234" cy="7894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lvl="0" algn="ctr" eaLnBrk="0" fontAlgn="auto" hangingPunct="0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三湾改编</a:t>
            </a:r>
            <a:endParaRPr lang="zh-CN" altLang="en-US" sz="2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  <a:p>
            <a:pPr lvl="0" algn="ctr" eaLnBrk="0" fontAlgn="auto" hangingPunct="0">
              <a:lnSpc>
                <a:spcPct val="120000"/>
              </a:lnSpc>
              <a:defRPr/>
            </a:pP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确立党对军队的绝对领导。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4286251" y="3900569"/>
            <a:ext cx="4612481" cy="873838"/>
          </a:xfrm>
          <a:prstGeom prst="rect">
            <a:avLst/>
          </a:prstGeom>
          <a:solidFill>
            <a:schemeClr val="accent1"/>
          </a:solidFill>
          <a:effectLst>
            <a:softEdge rad="50800"/>
          </a:effectLst>
        </p:spPr>
        <p:style>
          <a:lnRef idx="0">
            <a:srgbClr val="FFFFFF"/>
          </a:lnRef>
          <a:fillRef idx="1">
            <a:prstClr val="black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68580" tIns="34290" rIns="68580" bIns="34290" anchor="t" anchorCtr="0">
            <a:no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启示：学习俄国，以城市为中心的</a:t>
            </a:r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武装</a:t>
            </a:r>
            <a:endParaRPr lang="en-US" altLang="zh-CN" sz="20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20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斗争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道路在中国行不通！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9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3" grpId="0"/>
      <p:bldP spid="3" grpId="1"/>
      <p:bldP spid="79909" grpId="0"/>
      <p:bldP spid="21" grpId="0"/>
      <p:bldP spid="23" grpId="0" bldLvl="0" animBg="1"/>
      <p:bldP spid="24" grpId="0" bldLvl="0" animBg="1"/>
      <p:bldP spid="22" grpId="1"/>
      <p:bldP spid="22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2"/>
          <p:cNvSpPr txBox="1"/>
          <p:nvPr>
            <p:custDataLst>
              <p:tags r:id="rId1"/>
            </p:custDataLst>
          </p:nvPr>
        </p:nvSpPr>
        <p:spPr>
          <a:xfrm>
            <a:off x="508636" y="953463"/>
            <a:ext cx="8361044" cy="375949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2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月  </a:t>
            </a:r>
            <a:endParaRPr lang="en-US" altLang="zh-CN" sz="2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地点：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会师双方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率领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南昌起义的队伍和湘南的农民武装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领导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的工农革命军会师。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④结果：两军会师后，合编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2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zh-CN" altLang="en-US" sz="2200" b="1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军长</a:t>
            </a:r>
            <a:r>
              <a:rPr lang="zh-CN" altLang="en-US" sz="2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，党代表</a:t>
            </a:r>
            <a:r>
              <a:rPr lang="zh-CN" altLang="en-US" sz="2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这是中国工农红军第一支坚强的队伍。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⑤意义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200" b="1" u="sng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不断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巩固扩大</a:t>
            </a:r>
            <a:r>
              <a:rPr lang="zh-CN" altLang="en-US" sz="2200" b="1" u="sng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为中国革命开辟了以农村包围城市、最后夺取全国胜利的</a:t>
            </a:r>
            <a:r>
              <a:rPr lang="zh-CN" altLang="en-US" sz="2200" b="1" u="sng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道路。</a:t>
            </a:r>
            <a:endParaRPr lang="zh-CN" altLang="en-US" sz="2200" b="1" u="sng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aphicFrame>
        <p:nvGraphicFramePr>
          <p:cNvPr id="56332" name="对象 4"/>
          <p:cNvGraphicFramePr>
            <a:graphicFrameLocks noGrp="1" noChangeAspect="1"/>
          </p:cNvGraphicFramePr>
          <p:nvPr>
            <p:custDataLst>
              <p:tags r:id="rId2"/>
            </p:custDataLst>
          </p:nvPr>
        </p:nvGraphicFramePr>
        <p:xfrm>
          <a:off x="5045043" y="796528"/>
          <a:ext cx="3335052" cy="11672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" r:id="rId3" imgW="6096000" imgH="3057525" progId="MSPhotoEd.3">
                  <p:embed/>
                </p:oleObj>
              </mc:Choice>
              <mc:Fallback>
                <p:oleObj name="" r:id="rId3" imgW="6096000" imgH="3057525" progId="MSPhotoEd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45043" y="796528"/>
                        <a:ext cx="3335052" cy="116728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3" name="Text Box 3"/>
          <p:cNvSpPr txBox="1"/>
          <p:nvPr>
            <p:custDataLst>
              <p:tags r:id="rId5"/>
            </p:custDataLst>
          </p:nvPr>
        </p:nvSpPr>
        <p:spPr>
          <a:xfrm>
            <a:off x="1718898" y="1016128"/>
            <a:ext cx="93226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1928</a:t>
            </a:r>
            <a:endParaRPr lang="en-US" altLang="zh-CN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3" name="Text Box 13"/>
          <p:cNvSpPr txBox="1"/>
          <p:nvPr>
            <p:custDataLst>
              <p:tags r:id="rId6"/>
            </p:custDataLst>
          </p:nvPr>
        </p:nvSpPr>
        <p:spPr>
          <a:xfrm>
            <a:off x="1690211" y="1536382"/>
            <a:ext cx="108585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井冈山</a:t>
            </a:r>
            <a:endParaRPr lang="zh-CN" altLang="en-US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Text Box 4"/>
          <p:cNvSpPr txBox="1"/>
          <p:nvPr>
            <p:custDataLst>
              <p:tags r:id="rId7"/>
            </p:custDataLst>
          </p:nvPr>
        </p:nvSpPr>
        <p:spPr>
          <a:xfrm>
            <a:off x="2358637" y="2040009"/>
            <a:ext cx="800100" cy="42433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朱德</a:t>
            </a:r>
            <a:endParaRPr lang="zh-CN" altLang="en-US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5" name="Text Box 5"/>
          <p:cNvSpPr txBox="1"/>
          <p:nvPr>
            <p:custDataLst>
              <p:tags r:id="rId8"/>
            </p:custDataLst>
          </p:nvPr>
        </p:nvSpPr>
        <p:spPr>
          <a:xfrm>
            <a:off x="3477591" y="2026529"/>
            <a:ext cx="80010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陈毅</a:t>
            </a:r>
            <a:endParaRPr lang="zh-CN" altLang="en-US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6" name="Text Box 6"/>
          <p:cNvSpPr txBox="1"/>
          <p:nvPr>
            <p:custDataLst>
              <p:tags r:id="rId9"/>
            </p:custDataLst>
          </p:nvPr>
        </p:nvSpPr>
        <p:spPr>
          <a:xfrm>
            <a:off x="1215637" y="2464348"/>
            <a:ext cx="1143000" cy="45196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no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毛泽东</a:t>
            </a:r>
            <a:endParaRPr lang="zh-CN" altLang="en-US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2" name="Text Box 12"/>
          <p:cNvSpPr txBox="1"/>
          <p:nvPr>
            <p:custDataLst>
              <p:tags r:id="rId10"/>
            </p:custDataLst>
          </p:nvPr>
        </p:nvSpPr>
        <p:spPr>
          <a:xfrm>
            <a:off x="4386873" y="2895837"/>
            <a:ext cx="257175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中国工农红军第四军</a:t>
            </a:r>
            <a:endParaRPr lang="zh-CN" altLang="en-US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 Box 8"/>
          <p:cNvSpPr txBox="1"/>
          <p:nvPr>
            <p:custDataLst>
              <p:tags r:id="rId11"/>
            </p:custDataLst>
          </p:nvPr>
        </p:nvSpPr>
        <p:spPr>
          <a:xfrm>
            <a:off x="1147398" y="3333734"/>
            <a:ext cx="114300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朱德</a:t>
            </a:r>
            <a:endParaRPr lang="zh-CN" altLang="en-US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8" name="Text Box 8"/>
          <p:cNvSpPr txBox="1"/>
          <p:nvPr>
            <p:custDataLst>
              <p:tags r:id="rId12"/>
            </p:custDataLst>
          </p:nvPr>
        </p:nvSpPr>
        <p:spPr>
          <a:xfrm>
            <a:off x="2987126" y="3333734"/>
            <a:ext cx="114300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毛泽东</a:t>
            </a:r>
            <a:endParaRPr lang="zh-CN" altLang="en-US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1" name="Text Box 11"/>
          <p:cNvSpPr txBox="1"/>
          <p:nvPr>
            <p:custDataLst>
              <p:tags r:id="rId13"/>
            </p:custDataLst>
          </p:nvPr>
        </p:nvSpPr>
        <p:spPr>
          <a:xfrm>
            <a:off x="1909804" y="3779804"/>
            <a:ext cx="188595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井冈山根据地</a:t>
            </a:r>
            <a:endParaRPr lang="zh-CN" altLang="en-US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670685" y="1897380"/>
            <a:ext cx="9877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13" grpId="0"/>
      <p:bldP spid="25604" grpId="0"/>
      <p:bldP spid="25605" grpId="0"/>
      <p:bldP spid="25606" grpId="0"/>
      <p:bldP spid="25612" grpId="0"/>
      <p:bldP spid="2" grpId="0"/>
      <p:bldP spid="25608" grpId="0"/>
      <p:bldP spid="25611" grpId="0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UNIT_TABLE_BEAUTIFY" val="smartTable{d5428ac9-c6e1-4a82-8f5d-a0b26026feee}"/>
  <p:tag name="TABLE_ENDDRAG_ORIGIN_RECT" val="496*370"/>
  <p:tag name="TABLE_ENDDRAG_RECT" val="31*86*496*370"/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AS_UNIQUEID" val="2059"/>
  <p:tag name="KSO_WM_BEAUTIFY_FLAG" val=""/>
</p:tagLst>
</file>

<file path=ppt/tags/tag117.xml><?xml version="1.0" encoding="utf-8"?>
<p:tagLst xmlns:p="http://schemas.openxmlformats.org/presentationml/2006/main">
  <p:tag name="AS_UNIQUEID" val="2060"/>
  <p:tag name="KSO_WM_BEAUTIFY_FLAG" val=""/>
</p:tagLst>
</file>

<file path=ppt/tags/tag118.xml><?xml version="1.0" encoding="utf-8"?>
<p:tagLst xmlns:p="http://schemas.openxmlformats.org/presentationml/2006/main">
  <p:tag name="AS_UNIQUEID" val="2069"/>
  <p:tag name="KSO_WM_BEAUTIFY_FLAG" val=""/>
</p:tagLst>
</file>

<file path=ppt/tags/tag119.xml><?xml version="1.0" encoding="utf-8"?>
<p:tagLst xmlns:p="http://schemas.openxmlformats.org/presentationml/2006/main">
  <p:tag name="AS_UNIQUEID" val="2065"/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2066"/>
  <p:tag name="KSO_WM_BEAUTIFY_FLAG" val=""/>
</p:tagLst>
</file>

<file path=ppt/tags/tag121.xml><?xml version="1.0" encoding="utf-8"?>
<p:tagLst xmlns:p="http://schemas.openxmlformats.org/presentationml/2006/main">
  <p:tag name="AS_UNIQUEID" val="2066"/>
  <p:tag name="KSO_WM_BEAUTIFY_FLAG" val=""/>
</p:tagLst>
</file>

<file path=ppt/tags/tag122.xml><?xml version="1.0" encoding="utf-8"?>
<p:tagLst xmlns:p="http://schemas.openxmlformats.org/presentationml/2006/main">
  <p:tag name="AS_UNIQUEID" val="2061"/>
  <p:tag name="KSO_WM_BEAUTIFY_FLAG" val=""/>
</p:tagLst>
</file>

<file path=ppt/tags/tag123.xml><?xml version="1.0" encoding="utf-8"?>
<p:tagLst xmlns:p="http://schemas.openxmlformats.org/presentationml/2006/main">
  <p:tag name="AS_UNIQUEID" val="2063"/>
  <p:tag name="KSO_WM_BEAUTIFY_FLAG" val=""/>
</p:tagLst>
</file>

<file path=ppt/tags/tag124.xml><?xml version="1.0" encoding="utf-8"?>
<p:tagLst xmlns:p="http://schemas.openxmlformats.org/presentationml/2006/main">
  <p:tag name="AS_UNIQUEID" val="2062"/>
  <p:tag name="KSO_WM_BEAUTIFY_FLAG" val=""/>
</p:tagLst>
</file>

<file path=ppt/tags/tag125.xml><?xml version="1.0" encoding="utf-8"?>
<p:tagLst xmlns:p="http://schemas.openxmlformats.org/presentationml/2006/main">
  <p:tag name="AS_UNIQUEID" val="2071"/>
</p:tagLst>
</file>

<file path=ppt/tags/tag126.xml><?xml version="1.0" encoding="utf-8"?>
<p:tagLst xmlns:p="http://schemas.openxmlformats.org/presentationml/2006/main">
  <p:tag name="AS_UNIQUEID" val="2072"/>
  <p:tag name="KSO_WM_BEAUTIFY_FLAG" val=""/>
</p:tagLst>
</file>

<file path=ppt/tags/tag127.xml><?xml version="1.0" encoding="utf-8"?>
<p:tagLst xmlns:p="http://schemas.openxmlformats.org/presentationml/2006/main">
  <p:tag name="AS_UNIQUEID" val="2073"/>
  <p:tag name="KSO_WM_BEAUTIFY_FLAG" val=""/>
</p:tagLst>
</file>

<file path=ppt/tags/tag128.xml><?xml version="1.0" encoding="utf-8"?>
<p:tagLst xmlns:p="http://schemas.openxmlformats.org/presentationml/2006/main">
  <p:tag name="AS_UNIQUEID" val="2077"/>
  <p:tag name="KSO_WM_BEAUTIFY_FLAG" val=""/>
</p:tagLst>
</file>

<file path=ppt/tags/tag129.xml><?xml version="1.0" encoding="utf-8"?>
<p:tagLst xmlns:p="http://schemas.openxmlformats.org/presentationml/2006/main">
  <p:tag name="AS_UNIQUEID" val="2078"/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AS_UNIQUEID" val="2074"/>
</p:tagLst>
</file>

<file path=ppt/tags/tag131.xml><?xml version="1.0" encoding="utf-8"?>
<p:tagLst xmlns:p="http://schemas.openxmlformats.org/presentationml/2006/main">
  <p:tag name="AS_UNIQUEID" val="2075"/>
  <p:tag name="KSO_WM_BEAUTIFY_FLAG" val=""/>
</p:tagLst>
</file>

<file path=ppt/tags/tag132.xml><?xml version="1.0" encoding="utf-8"?>
<p:tagLst xmlns:p="http://schemas.openxmlformats.org/presentationml/2006/main">
  <p:tag name="AS_UNIQUEID" val="2076"/>
  <p:tag name="KSO_WM_BEAUTIFY_FLAG" val=""/>
</p:tagLst>
</file>

<file path=ppt/tags/tag133.xml><?xml version="1.0" encoding="utf-8"?>
<p:tagLst xmlns:p="http://schemas.openxmlformats.org/presentationml/2006/main">
  <p:tag name="AS_UNIQUEID" val="2079"/>
  <p:tag name="KSO_WM_BEAUTIFY_FLAG" val=""/>
</p:tagLst>
</file>

<file path=ppt/tags/tag134.xml><?xml version="1.0" encoding="utf-8"?>
<p:tagLst xmlns:p="http://schemas.openxmlformats.org/presentationml/2006/main">
  <p:tag name="AS_UNIQUEID" val="2081"/>
  <p:tag name="KSO_WM_BEAUTIFY_FLAG" val=""/>
</p:tagLst>
</file>

<file path=ppt/tags/tag135.xml><?xml version="1.0" encoding="utf-8"?>
<p:tagLst xmlns:p="http://schemas.openxmlformats.org/presentationml/2006/main">
  <p:tag name="AS_UNIQUEID" val="2080"/>
  <p:tag name="KSO_WM_BEAUTIFY_FLAG" val=""/>
</p:tagLst>
</file>

<file path=ppt/tags/tag136.xml><?xml version="1.0" encoding="utf-8"?>
<p:tagLst xmlns:p="http://schemas.openxmlformats.org/presentationml/2006/main">
  <p:tag name="AS_UNIQUEID" val="2067"/>
  <p:tag name="KSO_WM_BEAUTIFY_FLAG" val=""/>
</p:tagLst>
</file>

<file path=ppt/tags/tag137.xml><?xml version="1.0" encoding="utf-8"?>
<p:tagLst xmlns:p="http://schemas.openxmlformats.org/presentationml/2006/main">
  <p:tag name="AS_UNIQUEID" val="5964"/>
</p:tagLst>
</file>

<file path=ppt/tags/tag138.xml><?xml version="1.0" encoding="utf-8"?>
<p:tagLst xmlns:p="http://schemas.openxmlformats.org/presentationml/2006/main">
  <p:tag name="AS_UNIQUEID" val="6204"/>
</p:tagLst>
</file>

<file path=ppt/tags/tag139.xml><?xml version="1.0" encoding="utf-8"?>
<p:tagLst xmlns:p="http://schemas.openxmlformats.org/presentationml/2006/main">
  <p:tag name="AS_UNIQUEID" val="5964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AS_UNIQUEID" val="6204"/>
</p:tagLst>
</file>

<file path=ppt/tags/tag141.xml><?xml version="1.0" encoding="utf-8"?>
<p:tagLst xmlns:p="http://schemas.openxmlformats.org/presentationml/2006/main">
  <p:tag name="AS_UNIQUEID" val="5964"/>
</p:tagLst>
</file>

<file path=ppt/tags/tag142.xml><?xml version="1.0" encoding="utf-8"?>
<p:tagLst xmlns:p="http://schemas.openxmlformats.org/presentationml/2006/main">
  <p:tag name="AS_UNIQUEID" val="6204"/>
</p:tagLst>
</file>

<file path=ppt/tags/tag143.xml><?xml version="1.0" encoding="utf-8"?>
<p:tagLst xmlns:p="http://schemas.openxmlformats.org/presentationml/2006/main">
  <p:tag name="COMMONDATA" val="eyJoZGlkIjoiM2U4YTQ4NGZjZGI1ZTdhNzIzYmNmNDRkZGU5MmI4ODIifQ=="/>
  <p:tag name="commondata" val="eyJoZGlkIjoiMDc0YmVkNzIyYTUyMGViMjlkZjRjOWNkOGFjNWZiMmUifQ==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3707"/>
</p:tagLst>
</file>

<file path=ppt/tags/tag35.xml><?xml version="1.0" encoding="utf-8"?>
<p:tagLst xmlns:p="http://schemas.openxmlformats.org/presentationml/2006/main">
  <p:tag name="AS_UNIQUEID" val="3708"/>
</p:tagLst>
</file>

<file path=ppt/tags/tag36.xml><?xml version="1.0" encoding="utf-8"?>
<p:tagLst xmlns:p="http://schemas.openxmlformats.org/presentationml/2006/main">
  <p:tag name="AS_UNIQUEID" val="3709"/>
</p:tagLst>
</file>

<file path=ppt/tags/tag37.xml><?xml version="1.0" encoding="utf-8"?>
<p:tagLst xmlns:p="http://schemas.openxmlformats.org/presentationml/2006/main">
  <p:tag name="AS_UNIQUEID" val="3710"/>
</p:tagLst>
</file>

<file path=ppt/tags/tag38.xml><?xml version="1.0" encoding="utf-8"?>
<p:tagLst xmlns:p="http://schemas.openxmlformats.org/presentationml/2006/main">
  <p:tag name="AS_UNIQUEID" val="97"/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AS_UNIQUEID" val="3704"/>
</p:tagLst>
</file>

<file path=ppt/tags/tag43.xml><?xml version="1.0" encoding="utf-8"?>
<p:tagLst xmlns:p="http://schemas.openxmlformats.org/presentationml/2006/main">
  <p:tag name="AS_UNIQUEID" val="3705"/>
</p:tagLst>
</file>

<file path=ppt/tags/tag44.xml><?xml version="1.0" encoding="utf-8"?>
<p:tagLst xmlns:p="http://schemas.openxmlformats.org/presentationml/2006/main">
  <p:tag name="AS_UNIQUEID" val="290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AS_UNIQUEID" val="97"/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AS_UNIQUEID" val="1732"/>
  <p:tag name="KSO_WM_BEAUTIFY_FLAG" val=""/>
</p:tagLst>
</file>

<file path=ppt/tags/tag83.xml><?xml version="1.0" encoding="utf-8"?>
<p:tagLst xmlns:p="http://schemas.openxmlformats.org/presentationml/2006/main">
  <p:tag name="AS_UNIQUEID" val="1743"/>
  <p:tag name="KSO_WM_BEAUTIFY_FLAG" val=""/>
</p:tagLst>
</file>

<file path=ppt/tags/tag84.xml><?xml version="1.0" encoding="utf-8"?>
<p:tagLst xmlns:p="http://schemas.openxmlformats.org/presentationml/2006/main">
  <p:tag name="AS_UNIQUEID" val="1733"/>
  <p:tag name="KSO_WM_BEAUTIFY_FLAG" val=""/>
</p:tagLst>
</file>

<file path=ppt/tags/tag85.xml><?xml version="1.0" encoding="utf-8"?>
<p:tagLst xmlns:p="http://schemas.openxmlformats.org/presentationml/2006/main">
  <p:tag name="AS_UNIQUEID" val="1741"/>
  <p:tag name="KSO_WM_BEAUTIFY_FLAG" val=""/>
</p:tagLst>
</file>

<file path=ppt/tags/tag86.xml><?xml version="1.0" encoding="utf-8"?>
<p:tagLst xmlns:p="http://schemas.openxmlformats.org/presentationml/2006/main">
  <p:tag name="AS_UNIQUEID" val="1734"/>
  <p:tag name="KSO_WM_BEAUTIFY_FLAG" val=""/>
</p:tagLst>
</file>

<file path=ppt/tags/tag87.xml><?xml version="1.0" encoding="utf-8"?>
<p:tagLst xmlns:p="http://schemas.openxmlformats.org/presentationml/2006/main">
  <p:tag name="AS_UNIQUEID" val="1735"/>
  <p:tag name="KSO_WM_BEAUTIFY_FLAG" val=""/>
</p:tagLst>
</file>

<file path=ppt/tags/tag88.xml><?xml version="1.0" encoding="utf-8"?>
<p:tagLst xmlns:p="http://schemas.openxmlformats.org/presentationml/2006/main">
  <p:tag name="AS_UNIQUEID" val="1736"/>
  <p:tag name="KSO_WM_BEAUTIFY_FLAG" val=""/>
</p:tagLst>
</file>

<file path=ppt/tags/tag89.xml><?xml version="1.0" encoding="utf-8"?>
<p:tagLst xmlns:p="http://schemas.openxmlformats.org/presentationml/2006/main">
  <p:tag name="AS_UNIQUEID" val="1740"/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1742"/>
  <p:tag name="KSO_WM_BEAUTIFY_FLAG" val=""/>
</p:tagLst>
</file>

<file path=ppt/tags/tag91.xml><?xml version="1.0" encoding="utf-8"?>
<p:tagLst xmlns:p="http://schemas.openxmlformats.org/presentationml/2006/main">
  <p:tag name="AS_UNIQUEID" val="1737"/>
  <p:tag name="KSO_WM_BEAUTIFY_FLAG" val=""/>
</p:tagLst>
</file>

<file path=ppt/tags/tag92.xml><?xml version="1.0" encoding="utf-8"?>
<p:tagLst xmlns:p="http://schemas.openxmlformats.org/presentationml/2006/main">
  <p:tag name="AS_UNIQUEID" val="1739"/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AS_UNIQUEID" val="1967"/>
  <p:tag name="KSO_WM_BEAUTIFY_FLAG" val=""/>
</p:tagLst>
</file>

<file path=ppt/tags/tag97.xml><?xml version="1.0" encoding="utf-8"?>
<p:tagLst xmlns:p="http://schemas.openxmlformats.org/presentationml/2006/main">
  <p:tag name="AS_UNIQUEID" val="1970"/>
  <p:tag name="KSO_WM_BEAUTIFY_FLAG" val=""/>
</p:tagLst>
</file>

<file path=ppt/tags/tag98.xml><?xml version="1.0" encoding="utf-8"?>
<p:tagLst xmlns:p="http://schemas.openxmlformats.org/presentationml/2006/main">
  <p:tag name="AS_UNIQUEID" val="1971"/>
  <p:tag name="KSO_WM_BEAUTIFY_FLAG" val=""/>
</p:tagLst>
</file>

<file path=ppt/tags/tag99.xml><?xml version="1.0" encoding="utf-8"?>
<p:tagLst xmlns:p="http://schemas.openxmlformats.org/presentationml/2006/main">
  <p:tag name="AS_UNIQUEID" val="1969"/>
  <p:tag name="KSO_WM_BEAUTIFY_FLAG" val="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2347</Words>
  <Application>WPS 演示</Application>
  <PresentationFormat>全屏显示(16:9)</PresentationFormat>
  <Paragraphs>231</Paragraphs>
  <Slides>19</Slides>
  <Notes>4</Notes>
  <HiddenSlides>0</HiddenSlides>
  <MMClips>2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Wingdings</vt:lpstr>
      <vt:lpstr>黑体</vt:lpstr>
      <vt:lpstr>微软雅黑</vt:lpstr>
      <vt:lpstr>方正粗黑宋简体</vt:lpstr>
      <vt:lpstr>三极拙楷简体</vt:lpstr>
      <vt:lpstr>三极拙宋体 粗</vt:lpstr>
      <vt:lpstr>华文中宋</vt:lpstr>
      <vt:lpstr>楷体</vt:lpstr>
      <vt:lpstr>华文楷体</vt:lpstr>
      <vt:lpstr>Times New Roman</vt:lpstr>
      <vt:lpstr>Arial Unicode MS</vt:lpstr>
      <vt:lpstr>Calibri</vt:lpstr>
      <vt:lpstr>2_自定义设计方案</vt:lpstr>
      <vt:lpstr>4_自定义设计方案</vt:lpstr>
      <vt:lpstr>MSPhotoEd.3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66</cp:revision>
  <dcterms:created xsi:type="dcterms:W3CDTF">2023-08-26T07:38:00Z</dcterms:created>
  <dcterms:modified xsi:type="dcterms:W3CDTF">2024-07-04T02:19:55Z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6597710D96A64CC588E9BA0A249CE94B_12</vt:lpwstr>
  </property>
  <property fmtid="{D5CDD505-2E9C-101B-9397-08002B2CF9AE}" pid="3" name="KSOProductBuildVer">
    <vt:lpwstr>2052-12.1.0.16929</vt:lpwstr>
  </property>
</Properties>
</file>